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0693400" cy="7556500"/>
  <p:notesSz cx="6858000" cy="9144000"/>
  <p:embeddedFontLst>
    <p:embeddedFont>
      <p:font typeface="Arimo" panose="020B0604020202020204" charset="0"/>
      <p:regular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Arimo Bold" panose="020B0604020202020204" charset="0"/>
      <p:regular r:id="rId11"/>
      <p:bold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26" autoAdjust="0"/>
  </p:normalViewPr>
  <p:slideViewPr>
    <p:cSldViewPr>
      <p:cViewPr varScale="1">
        <p:scale>
          <a:sx n="63" d="100"/>
          <a:sy n="63" d="100"/>
        </p:scale>
        <p:origin x="129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sv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sv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sv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sv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901337" y="-508006"/>
            <a:ext cx="1581327" cy="1653675"/>
          </a:xfrm>
          <a:custGeom>
            <a:avLst/>
            <a:gdLst/>
            <a:ahLst/>
            <a:cxnLst/>
            <a:rect l="l" t="t" r="r" b="b"/>
            <a:pathLst>
              <a:path w="1581327" h="1653675">
                <a:moveTo>
                  <a:pt x="0" y="0"/>
                </a:moveTo>
                <a:lnTo>
                  <a:pt x="1581326" y="0"/>
                </a:lnTo>
                <a:lnTo>
                  <a:pt x="1581326" y="1653676"/>
                </a:lnTo>
                <a:lnTo>
                  <a:pt x="0" y="16536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873128" y="5844581"/>
            <a:ext cx="353002" cy="220145"/>
          </a:xfrm>
          <a:custGeom>
            <a:avLst/>
            <a:gdLst/>
            <a:ahLst/>
            <a:cxnLst/>
            <a:rect l="l" t="t" r="r" b="b"/>
            <a:pathLst>
              <a:path w="353002" h="220145">
                <a:moveTo>
                  <a:pt x="0" y="0"/>
                </a:moveTo>
                <a:lnTo>
                  <a:pt x="353001" y="0"/>
                </a:lnTo>
                <a:lnTo>
                  <a:pt x="353001" y="220145"/>
                </a:lnTo>
                <a:lnTo>
                  <a:pt x="0" y="22014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337513" y="4280335"/>
            <a:ext cx="2312944" cy="465969"/>
            <a:chOff x="0" y="0"/>
            <a:chExt cx="1148127" cy="23130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148127" cy="231303"/>
            </a:xfrm>
            <a:custGeom>
              <a:avLst/>
              <a:gdLst/>
              <a:ahLst/>
              <a:cxnLst/>
              <a:rect l="l" t="t" r="r" b="b"/>
              <a:pathLst>
                <a:path w="1148127" h="231303">
                  <a:moveTo>
                    <a:pt x="0" y="0"/>
                  </a:moveTo>
                  <a:lnTo>
                    <a:pt x="1148127" y="0"/>
                  </a:lnTo>
                  <a:lnTo>
                    <a:pt x="1148127" y="231303"/>
                  </a:lnTo>
                  <a:lnTo>
                    <a:pt x="0" y="23130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6" name="Freeform 6"/>
          <p:cNvSpPr/>
          <p:nvPr/>
        </p:nvSpPr>
        <p:spPr>
          <a:xfrm>
            <a:off x="8317574" y="238956"/>
            <a:ext cx="2203006" cy="434677"/>
          </a:xfrm>
          <a:custGeom>
            <a:avLst/>
            <a:gdLst/>
            <a:ahLst/>
            <a:cxnLst/>
            <a:rect l="l" t="t" r="r" b="b"/>
            <a:pathLst>
              <a:path w="2203006" h="434677">
                <a:moveTo>
                  <a:pt x="0" y="0"/>
                </a:moveTo>
                <a:lnTo>
                  <a:pt x="2203005" y="0"/>
                </a:lnTo>
                <a:lnTo>
                  <a:pt x="2203005" y="434677"/>
                </a:lnTo>
                <a:lnTo>
                  <a:pt x="0" y="43467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231759" t="-352598" r="-76626" b="-64841"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0" y="6927027"/>
            <a:ext cx="10693396" cy="703920"/>
            <a:chOff x="0" y="0"/>
            <a:chExt cx="4407139" cy="252269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407140" cy="252269"/>
            </a:xfrm>
            <a:custGeom>
              <a:avLst/>
              <a:gdLst/>
              <a:ahLst/>
              <a:cxnLst/>
              <a:rect l="l" t="t" r="r" b="b"/>
              <a:pathLst>
                <a:path w="4407140" h="252269">
                  <a:moveTo>
                    <a:pt x="23293" y="0"/>
                  </a:moveTo>
                  <a:lnTo>
                    <a:pt x="4383846" y="0"/>
                  </a:lnTo>
                  <a:cubicBezTo>
                    <a:pt x="4390024" y="0"/>
                    <a:pt x="4395949" y="2454"/>
                    <a:pt x="4400317" y="6823"/>
                  </a:cubicBezTo>
                  <a:cubicBezTo>
                    <a:pt x="4404685" y="11191"/>
                    <a:pt x="4407140" y="17116"/>
                    <a:pt x="4407140" y="23293"/>
                  </a:cubicBezTo>
                  <a:lnTo>
                    <a:pt x="4407140" y="228976"/>
                  </a:lnTo>
                  <a:cubicBezTo>
                    <a:pt x="4407140" y="235154"/>
                    <a:pt x="4404685" y="241078"/>
                    <a:pt x="4400317" y="245447"/>
                  </a:cubicBezTo>
                  <a:cubicBezTo>
                    <a:pt x="4395949" y="249815"/>
                    <a:pt x="4390024" y="252269"/>
                    <a:pt x="4383846" y="252269"/>
                  </a:cubicBezTo>
                  <a:lnTo>
                    <a:pt x="23293" y="252269"/>
                  </a:lnTo>
                  <a:cubicBezTo>
                    <a:pt x="17116" y="252269"/>
                    <a:pt x="11191" y="249815"/>
                    <a:pt x="6823" y="245447"/>
                  </a:cubicBezTo>
                  <a:cubicBezTo>
                    <a:pt x="2454" y="241078"/>
                    <a:pt x="0" y="235154"/>
                    <a:pt x="0" y="228976"/>
                  </a:cubicBezTo>
                  <a:lnTo>
                    <a:pt x="0" y="23293"/>
                  </a:lnTo>
                  <a:cubicBezTo>
                    <a:pt x="0" y="17116"/>
                    <a:pt x="2454" y="11191"/>
                    <a:pt x="6823" y="6823"/>
                  </a:cubicBezTo>
                  <a:cubicBezTo>
                    <a:pt x="11191" y="2454"/>
                    <a:pt x="17116" y="0"/>
                    <a:pt x="23293" y="0"/>
                  </a:cubicBezTo>
                  <a:close/>
                </a:path>
              </a:pathLst>
            </a:custGeom>
            <a:solidFill>
              <a:srgbClr val="99CA3C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400"/>
                </a:lnSpc>
              </a:pPr>
              <a:endParaRPr/>
            </a:p>
          </p:txBody>
        </p:sp>
      </p:grpSp>
      <p:sp>
        <p:nvSpPr>
          <p:cNvPr id="10" name="AutoShape 10"/>
          <p:cNvSpPr/>
          <p:nvPr/>
        </p:nvSpPr>
        <p:spPr>
          <a:xfrm rot="-5400000">
            <a:off x="435090" y="4417321"/>
            <a:ext cx="3672000" cy="0"/>
          </a:xfrm>
          <a:prstGeom prst="line">
            <a:avLst/>
          </a:prstGeom>
          <a:ln w="19050" cap="flat">
            <a:solidFill>
              <a:srgbClr val="000000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11" name="AutoShape 11"/>
          <p:cNvSpPr/>
          <p:nvPr/>
        </p:nvSpPr>
        <p:spPr>
          <a:xfrm rot="-5400000">
            <a:off x="2501383" y="4417321"/>
            <a:ext cx="3672000" cy="0"/>
          </a:xfrm>
          <a:prstGeom prst="line">
            <a:avLst/>
          </a:prstGeom>
          <a:ln w="19050" cap="flat">
            <a:solidFill>
              <a:srgbClr val="000000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12" name="AutoShape 12"/>
          <p:cNvSpPr/>
          <p:nvPr/>
        </p:nvSpPr>
        <p:spPr>
          <a:xfrm rot="-5400000">
            <a:off x="4660551" y="4417321"/>
            <a:ext cx="3672000" cy="0"/>
          </a:xfrm>
          <a:prstGeom prst="line">
            <a:avLst/>
          </a:prstGeom>
          <a:ln w="19050" cap="flat">
            <a:solidFill>
              <a:srgbClr val="000000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13" name="AutoShape 13"/>
          <p:cNvSpPr/>
          <p:nvPr/>
        </p:nvSpPr>
        <p:spPr>
          <a:xfrm rot="-5400000">
            <a:off x="6740503" y="4417321"/>
            <a:ext cx="3672000" cy="0"/>
          </a:xfrm>
          <a:prstGeom prst="line">
            <a:avLst/>
          </a:prstGeom>
          <a:ln w="19050" cap="flat">
            <a:solidFill>
              <a:srgbClr val="000000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14" name="TextBox 14"/>
          <p:cNvSpPr txBox="1"/>
          <p:nvPr/>
        </p:nvSpPr>
        <p:spPr>
          <a:xfrm>
            <a:off x="4489783" y="2423852"/>
            <a:ext cx="1769735" cy="43088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91B23B"/>
                </a:solidFill>
              </a:rPr>
              <a:t>MAIN COURSES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Chicken Curry </a:t>
            </a: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&amp; Naan Bread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91B23B"/>
                </a:solidFill>
              </a:rPr>
              <a:t>SIDES 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Garden Peas </a:t>
            </a: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&amp; Sweetcorn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797B84"/>
                </a:solidFill>
              </a:rPr>
              <a:t>and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797B84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Steamed Rice/Oven Baked Potato Wedges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91B23B"/>
                </a:solidFill>
              </a:rPr>
              <a:t>DESSERT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  <a:spcBef>
                <a:spcPct val="0"/>
              </a:spcBef>
            </a:pPr>
            <a:r>
              <a:rPr lang="en-US" sz="1200" b="1" dirty="0">
                <a:solidFill>
                  <a:srgbClr val="1A2C4B"/>
                </a:solidFill>
              </a:rPr>
              <a:t>Strawberry Jelly, Ice Cream &amp; Fruit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02305" y="2423852"/>
            <a:ext cx="1769735" cy="35907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91B23B"/>
                </a:solidFill>
              </a:rPr>
              <a:t>MAIN COURSES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Classic Margherita Pizza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 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91B23B"/>
                </a:solidFill>
              </a:rPr>
              <a:t>SIDES 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Steamed Broccoli/ Coleslaw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797B84"/>
                </a:solidFill>
              </a:rPr>
              <a:t>and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797B84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Chipped Potato/Baked Potato/Salad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91B23B"/>
                </a:solidFill>
              </a:rPr>
              <a:t>DESSERT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Banana </a:t>
            </a:r>
          </a:p>
          <a:p>
            <a:pPr algn="ctr">
              <a:lnSpc>
                <a:spcPts val="1400"/>
              </a:lnSpc>
              <a:spcBef>
                <a:spcPct val="0"/>
              </a:spcBef>
            </a:pPr>
            <a:r>
              <a:rPr lang="en-US" sz="1200" b="1" dirty="0">
                <a:solidFill>
                  <a:srgbClr val="1A2C4B"/>
                </a:solidFill>
              </a:rPr>
              <a:t>Yogurt Pot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302305" y="1923722"/>
            <a:ext cx="1769735" cy="359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  <a:spcBef>
                <a:spcPct val="0"/>
              </a:spcBef>
            </a:pPr>
            <a:r>
              <a:rPr lang="en-US" sz="2400" b="1" dirty="0">
                <a:solidFill>
                  <a:srgbClr val="141944"/>
                </a:solidFill>
              </a:rPr>
              <a:t>MONDAY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397323" y="1892833"/>
            <a:ext cx="1769735" cy="3616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  <a:spcBef>
                <a:spcPct val="0"/>
              </a:spcBef>
            </a:pPr>
            <a:r>
              <a:rPr lang="en-US" sz="2400" b="1" dirty="0">
                <a:solidFill>
                  <a:srgbClr val="141944"/>
                </a:solidFill>
              </a:rPr>
              <a:t>TUESDAY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4525574" y="1892833"/>
            <a:ext cx="1769735" cy="359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  <a:spcBef>
                <a:spcPct val="0"/>
              </a:spcBef>
            </a:pPr>
            <a:r>
              <a:rPr lang="en-US" sz="2400" b="1" dirty="0">
                <a:solidFill>
                  <a:srgbClr val="141944"/>
                </a:solidFill>
              </a:rPr>
              <a:t>WEDNESDAY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6657259" y="1892833"/>
            <a:ext cx="1769735" cy="3616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  <a:spcBef>
                <a:spcPct val="0"/>
              </a:spcBef>
            </a:pPr>
            <a:r>
              <a:rPr lang="en-US" sz="2400" b="1" dirty="0">
                <a:solidFill>
                  <a:srgbClr val="141944"/>
                </a:solidFill>
              </a:rPr>
              <a:t>THURSDAY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8749987" y="1892833"/>
            <a:ext cx="1769735" cy="3616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  <a:spcBef>
                <a:spcPct val="0"/>
              </a:spcBef>
            </a:pPr>
            <a:r>
              <a:rPr lang="en-US" sz="2400" b="1" dirty="0">
                <a:solidFill>
                  <a:srgbClr val="141944"/>
                </a:solidFill>
              </a:rPr>
              <a:t>FRIDAY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8750844" y="635533"/>
            <a:ext cx="1769735" cy="359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  <a:spcBef>
                <a:spcPct val="0"/>
              </a:spcBef>
            </a:pPr>
            <a:r>
              <a:rPr lang="en-US" sz="2400" b="1" dirty="0">
                <a:solidFill>
                  <a:srgbClr val="141944"/>
                </a:solidFill>
              </a:rPr>
              <a:t>WEEK ONE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2397323" y="2423852"/>
            <a:ext cx="1769735" cy="37702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91B23B"/>
                </a:solidFill>
              </a:rPr>
              <a:t>MAIN COURSES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 err="1">
                <a:solidFill>
                  <a:srgbClr val="1A2C4B"/>
                </a:solidFill>
              </a:rPr>
              <a:t>Savoury</a:t>
            </a:r>
            <a:r>
              <a:rPr lang="en-US" sz="1200" b="1" dirty="0">
                <a:solidFill>
                  <a:srgbClr val="1A2C4B"/>
                </a:solidFill>
              </a:rPr>
              <a:t> Mince Pie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91B23B"/>
                </a:solidFill>
              </a:rPr>
              <a:t>SIDES 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Baton Carrots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797B84"/>
                </a:solidFill>
              </a:rPr>
              <a:t>and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797B84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Mashed/Baby Potatoes/ Salad</a:t>
            </a:r>
          </a:p>
          <a:p>
            <a:pPr algn="ctr">
              <a:lnSpc>
                <a:spcPts val="1400"/>
              </a:lnSpc>
            </a:pPr>
            <a:endParaRPr lang="en-US" sz="1200" b="1" dirty="0"/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797B84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91B23B"/>
                </a:solidFill>
              </a:rPr>
              <a:t>DESSERT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/>
              <a:t>Mandarin Orange Sponge &amp; Custard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6648951" y="2423852"/>
            <a:ext cx="1769735" cy="41293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91B23B"/>
                </a:solidFill>
              </a:rPr>
              <a:t>MAIN COURSES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Roast of the Day, Stuffing &amp; Rich Gravy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91B23B"/>
                </a:solidFill>
              </a:rPr>
              <a:t>SIDES 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Carrot &amp; Parsnip/Savoy Cabbage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797B84"/>
                </a:solidFill>
              </a:rPr>
              <a:t>and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797B84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Mashed Potato/Oven Roast Potato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91B23B"/>
                </a:solidFill>
              </a:rPr>
              <a:t>DESSERT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  <a:spcBef>
                <a:spcPct val="0"/>
              </a:spcBef>
            </a:pPr>
            <a:r>
              <a:rPr lang="en-US" sz="1200" b="1" dirty="0">
                <a:solidFill>
                  <a:srgbClr val="1A2C4B"/>
                </a:solidFill>
              </a:rPr>
              <a:t>Chocolate Sponge </a:t>
            </a:r>
            <a:r>
              <a:rPr lang="en-US" sz="1200" b="1" dirty="0" smtClean="0">
                <a:solidFill>
                  <a:srgbClr val="1A2C4B"/>
                </a:solidFill>
              </a:rPr>
              <a:t>&amp;</a:t>
            </a:r>
          </a:p>
          <a:p>
            <a:pPr algn="ctr">
              <a:lnSpc>
                <a:spcPts val="1400"/>
              </a:lnSpc>
              <a:spcBef>
                <a:spcPct val="0"/>
              </a:spcBef>
            </a:pPr>
            <a:r>
              <a:rPr lang="en-US" sz="1200" b="1" dirty="0" smtClean="0">
                <a:solidFill>
                  <a:srgbClr val="1A2C4B"/>
                </a:solidFill>
              </a:rPr>
              <a:t>Milkshake</a:t>
            </a:r>
            <a:endParaRPr lang="en-US" sz="1200" b="1" dirty="0">
              <a:solidFill>
                <a:srgbClr val="1A2C4B"/>
              </a:solidFill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8728903" y="2423852"/>
            <a:ext cx="1769735" cy="41293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91B23B"/>
                </a:solidFill>
              </a:rPr>
              <a:t>MAIN COURSES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Hot Dog with Tomato Ketchup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91B23B"/>
                </a:solidFill>
              </a:rPr>
              <a:t>SIDES 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Garden Peas/Spaghetti Hoops/Salad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797B84"/>
                </a:solidFill>
              </a:rPr>
              <a:t>and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797B84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Chipped Potatoes/</a:t>
            </a: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Baked Potatoes 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91B23B"/>
                </a:solidFill>
              </a:rPr>
              <a:t>DESSERT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 err="1">
                <a:solidFill>
                  <a:srgbClr val="1A2C4B"/>
                </a:solidFill>
              </a:rPr>
              <a:t>Flakemeal</a:t>
            </a:r>
            <a:r>
              <a:rPr lang="en-US" sz="1200" b="1" dirty="0">
                <a:solidFill>
                  <a:srgbClr val="1A2C4B"/>
                </a:solidFill>
              </a:rPr>
              <a:t> Biscuit &amp;</a:t>
            </a:r>
          </a:p>
          <a:p>
            <a:pPr algn="ctr">
              <a:lnSpc>
                <a:spcPts val="1400"/>
              </a:lnSpc>
              <a:spcBef>
                <a:spcPct val="0"/>
              </a:spcBef>
            </a:pPr>
            <a:r>
              <a:rPr lang="en-US" sz="1200" b="1" dirty="0">
                <a:solidFill>
                  <a:srgbClr val="1A2C4B"/>
                </a:solidFill>
              </a:rPr>
              <a:t>Fruit Selection 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518063" y="7069637"/>
            <a:ext cx="2076780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000">
                <a:solidFill>
                  <a:srgbClr val="FFFFFF"/>
                </a:solidFill>
                <a:latin typeface="Arimo Bold"/>
              </a:rPr>
              <a:t>MILK, WATER, BREAD AND </a:t>
            </a:r>
          </a:p>
          <a:p>
            <a:pPr algn="ctr">
              <a:lnSpc>
                <a:spcPts val="1400"/>
              </a:lnSpc>
            </a:pPr>
            <a:r>
              <a:rPr lang="en-US" sz="1000">
                <a:solidFill>
                  <a:srgbClr val="FFFFFF"/>
                </a:solidFill>
                <a:latin typeface="Arimo Bold"/>
              </a:rPr>
              <a:t>FRESH FRUIT AVAILABLE DAILY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3438038" y="7073447"/>
            <a:ext cx="1779641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000">
                <a:solidFill>
                  <a:srgbClr val="FFFFFF"/>
                </a:solidFill>
                <a:latin typeface="Arimo Bold"/>
              </a:rPr>
              <a:t>MENU MAY CHANGE DUE </a:t>
            </a:r>
          </a:p>
          <a:p>
            <a:pPr algn="ctr">
              <a:lnSpc>
                <a:spcPts val="1400"/>
              </a:lnSpc>
            </a:pPr>
            <a:r>
              <a:rPr lang="en-US" sz="1000">
                <a:solidFill>
                  <a:srgbClr val="FFFFFF"/>
                </a:solidFill>
                <a:latin typeface="Arimo Bold"/>
              </a:rPr>
              <a:t>TO DELIVERY CHANGES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5657121" y="7073447"/>
            <a:ext cx="4732527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000">
                <a:solidFill>
                  <a:srgbClr val="FFFFFF"/>
                </a:solidFill>
                <a:latin typeface="Arimo Bold"/>
              </a:rPr>
              <a:t>IF YOU REQUIRE ANY ADDITIONAL INFORMATION ON ALLERGENS OR SPECIAL DIETS PLEASE CONTACT YOUR SCHOOL 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2994893" y="7129326"/>
            <a:ext cx="43095" cy="217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FFFFFF"/>
                </a:solidFill>
                <a:latin typeface="Arimo"/>
              </a:rPr>
              <a:t>|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5614026" y="7129326"/>
            <a:ext cx="43095" cy="217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FFFFFF"/>
                </a:solidFill>
                <a:latin typeface="Arimo"/>
              </a:rPr>
              <a:t>|</a:t>
            </a:r>
          </a:p>
        </p:txBody>
      </p:sp>
      <p:sp>
        <p:nvSpPr>
          <p:cNvPr id="30" name="Freeform 30"/>
          <p:cNvSpPr/>
          <p:nvPr/>
        </p:nvSpPr>
        <p:spPr>
          <a:xfrm rot="-222868">
            <a:off x="2464476" y="-188660"/>
            <a:ext cx="819667" cy="897036"/>
          </a:xfrm>
          <a:custGeom>
            <a:avLst/>
            <a:gdLst/>
            <a:ahLst/>
            <a:cxnLst/>
            <a:rect l="l" t="t" r="r" b="b"/>
            <a:pathLst>
              <a:path w="819667" h="897036">
                <a:moveTo>
                  <a:pt x="0" y="0"/>
                </a:moveTo>
                <a:lnTo>
                  <a:pt x="819667" y="0"/>
                </a:lnTo>
                <a:lnTo>
                  <a:pt x="819667" y="897037"/>
                </a:lnTo>
                <a:lnTo>
                  <a:pt x="0" y="89703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grpSp>
        <p:nvGrpSpPr>
          <p:cNvPr id="31" name="Group 31"/>
          <p:cNvGrpSpPr/>
          <p:nvPr/>
        </p:nvGrpSpPr>
        <p:grpSpPr>
          <a:xfrm>
            <a:off x="772222" y="1191841"/>
            <a:ext cx="2312944" cy="465969"/>
            <a:chOff x="0" y="0"/>
            <a:chExt cx="1148127" cy="231304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1148127" cy="231303"/>
            </a:xfrm>
            <a:custGeom>
              <a:avLst/>
              <a:gdLst/>
              <a:ahLst/>
              <a:cxnLst/>
              <a:rect l="l" t="t" r="r" b="b"/>
              <a:pathLst>
                <a:path w="1148127" h="231303">
                  <a:moveTo>
                    <a:pt x="0" y="0"/>
                  </a:moveTo>
                  <a:lnTo>
                    <a:pt x="1148127" y="0"/>
                  </a:lnTo>
                  <a:lnTo>
                    <a:pt x="1148127" y="231303"/>
                  </a:lnTo>
                  <a:lnTo>
                    <a:pt x="0" y="23130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33" name="Group 33"/>
          <p:cNvGrpSpPr/>
          <p:nvPr/>
        </p:nvGrpSpPr>
        <p:grpSpPr>
          <a:xfrm>
            <a:off x="86692" y="-214268"/>
            <a:ext cx="9442763" cy="1985590"/>
            <a:chOff x="0" y="0"/>
            <a:chExt cx="12590350" cy="2647453"/>
          </a:xfrm>
        </p:grpSpPr>
        <p:sp>
          <p:nvSpPr>
            <p:cNvPr id="34" name="Freeform 34"/>
            <p:cNvSpPr/>
            <p:nvPr/>
          </p:nvSpPr>
          <p:spPr>
            <a:xfrm rot="-222868">
              <a:off x="3170379" y="34145"/>
              <a:ext cx="1092889" cy="1196048"/>
            </a:xfrm>
            <a:custGeom>
              <a:avLst/>
              <a:gdLst/>
              <a:ahLst/>
              <a:cxnLst/>
              <a:rect l="l" t="t" r="r" b="b"/>
              <a:pathLst>
                <a:path w="1092889" h="1196048">
                  <a:moveTo>
                    <a:pt x="0" y="0"/>
                  </a:moveTo>
                  <a:lnTo>
                    <a:pt x="1092889" y="0"/>
                  </a:lnTo>
                  <a:lnTo>
                    <a:pt x="1092889" y="1196048"/>
                  </a:lnTo>
                  <a:lnTo>
                    <a:pt x="0" y="11960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xmlns="" r:embed="rId8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35" name="Group 35"/>
            <p:cNvGrpSpPr/>
            <p:nvPr/>
          </p:nvGrpSpPr>
          <p:grpSpPr>
            <a:xfrm>
              <a:off x="914040" y="1874813"/>
              <a:ext cx="3083925" cy="621292"/>
              <a:chOff x="0" y="0"/>
              <a:chExt cx="1148127" cy="231304"/>
            </a:xfrm>
          </p:grpSpPr>
          <p:sp>
            <p:nvSpPr>
              <p:cNvPr id="36" name="Freeform 36"/>
              <p:cNvSpPr/>
              <p:nvPr/>
            </p:nvSpPr>
            <p:spPr>
              <a:xfrm>
                <a:off x="0" y="0"/>
                <a:ext cx="1148127" cy="231303"/>
              </a:xfrm>
              <a:custGeom>
                <a:avLst/>
                <a:gdLst/>
                <a:ahLst/>
                <a:cxnLst/>
                <a:rect l="l" t="t" r="r" b="b"/>
                <a:pathLst>
                  <a:path w="1148127" h="231303">
                    <a:moveTo>
                      <a:pt x="0" y="0"/>
                    </a:moveTo>
                    <a:lnTo>
                      <a:pt x="1148127" y="0"/>
                    </a:lnTo>
                    <a:lnTo>
                      <a:pt x="1148127" y="231303"/>
                    </a:lnTo>
                    <a:lnTo>
                      <a:pt x="0" y="231303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id="37" name="Freeform 37"/>
            <p:cNvSpPr/>
            <p:nvPr/>
          </p:nvSpPr>
          <p:spPr>
            <a:xfrm>
              <a:off x="0" y="285691"/>
              <a:ext cx="2361762" cy="2361762"/>
            </a:xfrm>
            <a:custGeom>
              <a:avLst/>
              <a:gdLst/>
              <a:ahLst/>
              <a:cxnLst/>
              <a:rect l="l" t="t" r="r" b="b"/>
              <a:pathLst>
                <a:path w="2361762" h="2361762">
                  <a:moveTo>
                    <a:pt x="0" y="0"/>
                  </a:moveTo>
                  <a:lnTo>
                    <a:pt x="2361762" y="0"/>
                  </a:lnTo>
                  <a:lnTo>
                    <a:pt x="2361762" y="2361762"/>
                  </a:lnTo>
                  <a:lnTo>
                    <a:pt x="0" y="23617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</p:sp>
        <p:sp>
          <p:nvSpPr>
            <p:cNvPr id="38" name="Freeform 38"/>
            <p:cNvSpPr/>
            <p:nvPr/>
          </p:nvSpPr>
          <p:spPr>
            <a:xfrm>
              <a:off x="1876390" y="377653"/>
              <a:ext cx="10713960" cy="2175537"/>
            </a:xfrm>
            <a:custGeom>
              <a:avLst/>
              <a:gdLst/>
              <a:ahLst/>
              <a:cxnLst/>
              <a:rect l="l" t="t" r="r" b="b"/>
              <a:pathLst>
                <a:path w="10713960" h="2175537">
                  <a:moveTo>
                    <a:pt x="0" y="0"/>
                  </a:moveTo>
                  <a:lnTo>
                    <a:pt x="10713960" y="0"/>
                  </a:lnTo>
                  <a:lnTo>
                    <a:pt x="10713960" y="2175537"/>
                  </a:lnTo>
                  <a:lnTo>
                    <a:pt x="0" y="21755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r="-11963" b="-37847"/>
              </a:stretch>
            </a:blipFill>
          </p:spPr>
        </p:sp>
      </p:grpSp>
      <p:sp>
        <p:nvSpPr>
          <p:cNvPr id="39" name="TextBox 39"/>
          <p:cNvSpPr txBox="1"/>
          <p:nvPr/>
        </p:nvSpPr>
        <p:spPr>
          <a:xfrm>
            <a:off x="8750844" y="1012454"/>
            <a:ext cx="1769735" cy="538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41944"/>
                </a:solidFill>
              </a:rPr>
              <a:t>WEEK COMMENCING:</a:t>
            </a: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41944"/>
                </a:solidFill>
              </a:rPr>
              <a:t>SEP 11, OCT 9, NOV 6, </a:t>
            </a:r>
          </a:p>
          <a:p>
            <a:pPr algn="ctr">
              <a:lnSpc>
                <a:spcPts val="1400"/>
              </a:lnSpc>
              <a:spcBef>
                <a:spcPct val="0"/>
              </a:spcBef>
            </a:pPr>
            <a:r>
              <a:rPr lang="en-US" sz="1200" b="1" dirty="0">
                <a:solidFill>
                  <a:srgbClr val="141944"/>
                </a:solidFill>
              </a:rPr>
              <a:t>DEC 4, JAN 8, FEB 5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901337" y="-508006"/>
            <a:ext cx="1581327" cy="1653675"/>
          </a:xfrm>
          <a:custGeom>
            <a:avLst/>
            <a:gdLst/>
            <a:ahLst/>
            <a:cxnLst/>
            <a:rect l="l" t="t" r="r" b="b"/>
            <a:pathLst>
              <a:path w="1581327" h="1653675">
                <a:moveTo>
                  <a:pt x="0" y="0"/>
                </a:moveTo>
                <a:lnTo>
                  <a:pt x="1581326" y="0"/>
                </a:lnTo>
                <a:lnTo>
                  <a:pt x="1581326" y="1653676"/>
                </a:lnTo>
                <a:lnTo>
                  <a:pt x="0" y="16536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873128" y="5844581"/>
            <a:ext cx="353002" cy="220145"/>
          </a:xfrm>
          <a:custGeom>
            <a:avLst/>
            <a:gdLst/>
            <a:ahLst/>
            <a:cxnLst/>
            <a:rect l="l" t="t" r="r" b="b"/>
            <a:pathLst>
              <a:path w="353002" h="220145">
                <a:moveTo>
                  <a:pt x="0" y="0"/>
                </a:moveTo>
                <a:lnTo>
                  <a:pt x="353001" y="0"/>
                </a:lnTo>
                <a:lnTo>
                  <a:pt x="353001" y="220145"/>
                </a:lnTo>
                <a:lnTo>
                  <a:pt x="0" y="22014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337513" y="4280335"/>
            <a:ext cx="2312944" cy="465969"/>
            <a:chOff x="0" y="0"/>
            <a:chExt cx="1148127" cy="23130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148127" cy="231303"/>
            </a:xfrm>
            <a:custGeom>
              <a:avLst/>
              <a:gdLst/>
              <a:ahLst/>
              <a:cxnLst/>
              <a:rect l="l" t="t" r="r" b="b"/>
              <a:pathLst>
                <a:path w="1148127" h="231303">
                  <a:moveTo>
                    <a:pt x="0" y="0"/>
                  </a:moveTo>
                  <a:lnTo>
                    <a:pt x="1148127" y="0"/>
                  </a:lnTo>
                  <a:lnTo>
                    <a:pt x="1148127" y="231303"/>
                  </a:lnTo>
                  <a:lnTo>
                    <a:pt x="0" y="23130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6" name="Freeform 6"/>
          <p:cNvSpPr/>
          <p:nvPr/>
        </p:nvSpPr>
        <p:spPr>
          <a:xfrm>
            <a:off x="8295632" y="230139"/>
            <a:ext cx="2203006" cy="434677"/>
          </a:xfrm>
          <a:custGeom>
            <a:avLst/>
            <a:gdLst/>
            <a:ahLst/>
            <a:cxnLst/>
            <a:rect l="l" t="t" r="r" b="b"/>
            <a:pathLst>
              <a:path w="2203006" h="434677">
                <a:moveTo>
                  <a:pt x="0" y="0"/>
                </a:moveTo>
                <a:lnTo>
                  <a:pt x="2203005" y="0"/>
                </a:lnTo>
                <a:lnTo>
                  <a:pt x="2203005" y="434677"/>
                </a:lnTo>
                <a:lnTo>
                  <a:pt x="0" y="43467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231759" t="-352598" r="-76626" b="-64841"/>
            </a:stretch>
          </a:blipFill>
        </p:spPr>
        <p:txBody>
          <a:bodyPr/>
          <a:lstStyle/>
          <a:p>
            <a:endParaRPr lang="en-US" dirty="0"/>
          </a:p>
        </p:txBody>
      </p:sp>
      <p:grpSp>
        <p:nvGrpSpPr>
          <p:cNvPr id="7" name="Group 7"/>
          <p:cNvGrpSpPr/>
          <p:nvPr/>
        </p:nvGrpSpPr>
        <p:grpSpPr>
          <a:xfrm>
            <a:off x="0" y="6927027"/>
            <a:ext cx="10693400" cy="703920"/>
            <a:chOff x="0" y="0"/>
            <a:chExt cx="4407139" cy="252269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407140" cy="252269"/>
            </a:xfrm>
            <a:custGeom>
              <a:avLst/>
              <a:gdLst/>
              <a:ahLst/>
              <a:cxnLst/>
              <a:rect l="l" t="t" r="r" b="b"/>
              <a:pathLst>
                <a:path w="4407140" h="252269">
                  <a:moveTo>
                    <a:pt x="23293" y="0"/>
                  </a:moveTo>
                  <a:lnTo>
                    <a:pt x="4383846" y="0"/>
                  </a:lnTo>
                  <a:cubicBezTo>
                    <a:pt x="4390024" y="0"/>
                    <a:pt x="4395949" y="2454"/>
                    <a:pt x="4400317" y="6823"/>
                  </a:cubicBezTo>
                  <a:cubicBezTo>
                    <a:pt x="4404685" y="11191"/>
                    <a:pt x="4407140" y="17116"/>
                    <a:pt x="4407140" y="23293"/>
                  </a:cubicBezTo>
                  <a:lnTo>
                    <a:pt x="4407140" y="228976"/>
                  </a:lnTo>
                  <a:cubicBezTo>
                    <a:pt x="4407140" y="235154"/>
                    <a:pt x="4404685" y="241078"/>
                    <a:pt x="4400317" y="245447"/>
                  </a:cubicBezTo>
                  <a:cubicBezTo>
                    <a:pt x="4395949" y="249815"/>
                    <a:pt x="4390024" y="252269"/>
                    <a:pt x="4383846" y="252269"/>
                  </a:cubicBezTo>
                  <a:lnTo>
                    <a:pt x="23293" y="252269"/>
                  </a:lnTo>
                  <a:cubicBezTo>
                    <a:pt x="17116" y="252269"/>
                    <a:pt x="11191" y="249815"/>
                    <a:pt x="6823" y="245447"/>
                  </a:cubicBezTo>
                  <a:cubicBezTo>
                    <a:pt x="2454" y="241078"/>
                    <a:pt x="0" y="235154"/>
                    <a:pt x="0" y="228976"/>
                  </a:cubicBezTo>
                  <a:lnTo>
                    <a:pt x="0" y="23293"/>
                  </a:lnTo>
                  <a:cubicBezTo>
                    <a:pt x="0" y="17116"/>
                    <a:pt x="2454" y="11191"/>
                    <a:pt x="6823" y="6823"/>
                  </a:cubicBezTo>
                  <a:cubicBezTo>
                    <a:pt x="11191" y="2454"/>
                    <a:pt x="17116" y="0"/>
                    <a:pt x="23293" y="0"/>
                  </a:cubicBezTo>
                  <a:close/>
                </a:path>
              </a:pathLst>
            </a:custGeom>
            <a:solidFill>
              <a:srgbClr val="99CA3C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400"/>
                </a:lnSpc>
              </a:pPr>
              <a:endParaRPr/>
            </a:p>
          </p:txBody>
        </p:sp>
      </p:grpSp>
      <p:sp>
        <p:nvSpPr>
          <p:cNvPr id="10" name="AutoShape 10"/>
          <p:cNvSpPr/>
          <p:nvPr/>
        </p:nvSpPr>
        <p:spPr>
          <a:xfrm rot="-5400000">
            <a:off x="435090" y="4417321"/>
            <a:ext cx="3672000" cy="0"/>
          </a:xfrm>
          <a:prstGeom prst="line">
            <a:avLst/>
          </a:prstGeom>
          <a:ln w="19050" cap="flat">
            <a:solidFill>
              <a:srgbClr val="000000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11" name="AutoShape 11"/>
          <p:cNvSpPr/>
          <p:nvPr/>
        </p:nvSpPr>
        <p:spPr>
          <a:xfrm rot="-5400000">
            <a:off x="2501383" y="4417321"/>
            <a:ext cx="3672000" cy="0"/>
          </a:xfrm>
          <a:prstGeom prst="line">
            <a:avLst/>
          </a:prstGeom>
          <a:ln w="19050" cap="flat">
            <a:solidFill>
              <a:srgbClr val="000000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12" name="AutoShape 12"/>
          <p:cNvSpPr/>
          <p:nvPr/>
        </p:nvSpPr>
        <p:spPr>
          <a:xfrm rot="-5400000">
            <a:off x="4660551" y="4417321"/>
            <a:ext cx="3672000" cy="0"/>
          </a:xfrm>
          <a:prstGeom prst="line">
            <a:avLst/>
          </a:prstGeom>
          <a:ln w="19050" cap="flat">
            <a:solidFill>
              <a:srgbClr val="000000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13" name="AutoShape 13"/>
          <p:cNvSpPr/>
          <p:nvPr/>
        </p:nvSpPr>
        <p:spPr>
          <a:xfrm rot="-5400000">
            <a:off x="6740503" y="4417321"/>
            <a:ext cx="3672000" cy="0"/>
          </a:xfrm>
          <a:prstGeom prst="line">
            <a:avLst/>
          </a:prstGeom>
          <a:ln w="19050" cap="flat">
            <a:solidFill>
              <a:srgbClr val="000000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14" name="TextBox 14"/>
          <p:cNvSpPr txBox="1"/>
          <p:nvPr/>
        </p:nvSpPr>
        <p:spPr>
          <a:xfrm>
            <a:off x="4490908" y="2440045"/>
            <a:ext cx="1769735" cy="42978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91B23B"/>
                </a:solidFill>
              </a:rPr>
              <a:t>MAIN COURSES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Chicken Curry </a:t>
            </a: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&amp; Naan Bread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91B23B"/>
                </a:solidFill>
              </a:rPr>
              <a:t>SIDES 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Garden Peas </a:t>
            </a: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&amp; Sweetcorn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797B84"/>
                </a:solidFill>
              </a:rPr>
              <a:t>and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797B84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Steamed Rice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91B23B"/>
                </a:solidFill>
              </a:rPr>
              <a:t>DESSERT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 Strawberry Mousse</a:t>
            </a:r>
          </a:p>
          <a:p>
            <a:pPr algn="ctr">
              <a:lnSpc>
                <a:spcPts val="1400"/>
              </a:lnSpc>
              <a:spcBef>
                <a:spcPct val="0"/>
              </a:spcBef>
            </a:pPr>
            <a:r>
              <a:rPr lang="en-US" sz="1200" b="1" dirty="0">
                <a:solidFill>
                  <a:srgbClr val="1A2C4B"/>
                </a:solidFill>
              </a:rPr>
              <a:t>&amp; fruit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02305" y="2423852"/>
            <a:ext cx="1769735" cy="44884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91B23B"/>
                </a:solidFill>
              </a:rPr>
              <a:t>MAIN COURSES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Sausage</a:t>
            </a: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Roll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91B23B"/>
                </a:solidFill>
              </a:rPr>
              <a:t>SIDES 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Baked Beans </a:t>
            </a: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and Garden Peas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797B84"/>
                </a:solidFill>
              </a:rPr>
              <a:t>and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797B84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Chipped Potato/Jacket Potato</a:t>
            </a: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Salad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91B23B"/>
                </a:solidFill>
              </a:rPr>
              <a:t>DESSERT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  <a:spcBef>
                <a:spcPct val="0"/>
              </a:spcBef>
            </a:pPr>
            <a:r>
              <a:rPr lang="en-US" sz="1200" b="1" dirty="0">
                <a:solidFill>
                  <a:srgbClr val="1A2C4B"/>
                </a:solidFill>
              </a:rPr>
              <a:t>Ice Cream, Chocolate Sauce &amp; Sliced Pears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302305" y="1923722"/>
            <a:ext cx="1769735" cy="3616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  <a:spcBef>
                <a:spcPct val="0"/>
              </a:spcBef>
            </a:pPr>
            <a:r>
              <a:rPr lang="en-US" sz="2400" b="1" dirty="0">
                <a:solidFill>
                  <a:srgbClr val="141944"/>
                </a:solidFill>
              </a:rPr>
              <a:t>MONDAY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397323" y="1892833"/>
            <a:ext cx="1769735" cy="3616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  <a:spcBef>
                <a:spcPct val="0"/>
              </a:spcBef>
            </a:pPr>
            <a:r>
              <a:rPr lang="en-US" sz="2400" b="1" dirty="0">
                <a:solidFill>
                  <a:srgbClr val="141944"/>
                </a:solidFill>
              </a:rPr>
              <a:t>TUESDAY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4525574" y="1892833"/>
            <a:ext cx="1769735" cy="359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  <a:spcBef>
                <a:spcPct val="0"/>
              </a:spcBef>
            </a:pPr>
            <a:r>
              <a:rPr lang="en-US" sz="2400" b="1" dirty="0">
                <a:solidFill>
                  <a:srgbClr val="141944"/>
                </a:solidFill>
              </a:rPr>
              <a:t>WEDNESDAY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6657259" y="1892833"/>
            <a:ext cx="1769735" cy="3616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  <a:spcBef>
                <a:spcPct val="0"/>
              </a:spcBef>
            </a:pPr>
            <a:r>
              <a:rPr lang="en-US" sz="2400" b="1" dirty="0">
                <a:solidFill>
                  <a:srgbClr val="141944"/>
                </a:solidFill>
              </a:rPr>
              <a:t>THURSDAY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8749987" y="1892833"/>
            <a:ext cx="1769735" cy="359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  <a:spcBef>
                <a:spcPct val="0"/>
              </a:spcBef>
            </a:pPr>
            <a:r>
              <a:rPr lang="en-US" sz="2400" b="1" dirty="0">
                <a:solidFill>
                  <a:srgbClr val="141944"/>
                </a:solidFill>
              </a:rPr>
              <a:t>FRIDAY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8703993" y="635533"/>
            <a:ext cx="1769735" cy="359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  <a:spcBef>
                <a:spcPct val="0"/>
              </a:spcBef>
            </a:pPr>
            <a:r>
              <a:rPr lang="en-US" sz="2400" b="1" dirty="0">
                <a:solidFill>
                  <a:srgbClr val="141944"/>
                </a:solidFill>
              </a:rPr>
              <a:t>WEEK TWO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2419369" y="2423852"/>
            <a:ext cx="1769735" cy="3411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91B23B"/>
                </a:solidFill>
              </a:rPr>
              <a:t>MAIN COURSES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BBQ Chicken Pizza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91B23B"/>
                </a:solidFill>
              </a:rPr>
              <a:t>SIDES 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Sweetcorn/Coleslaw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797B84"/>
                </a:solidFill>
              </a:rPr>
              <a:t>and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797B84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 smtClean="0">
                <a:solidFill>
                  <a:srgbClr val="1A2C4B"/>
                </a:solidFill>
              </a:rPr>
              <a:t>Oven </a:t>
            </a:r>
            <a:r>
              <a:rPr lang="en-US" sz="1200" b="1" dirty="0">
                <a:solidFill>
                  <a:srgbClr val="1A2C4B"/>
                </a:solidFill>
              </a:rPr>
              <a:t>Roast Potato Wedges</a:t>
            </a: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Salad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91B23B"/>
                </a:solidFill>
              </a:rPr>
              <a:t>DESSERT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  <a:spcBef>
                <a:spcPct val="0"/>
              </a:spcBef>
            </a:pPr>
            <a:r>
              <a:rPr lang="en-US" sz="1200" b="1" dirty="0">
                <a:solidFill>
                  <a:srgbClr val="1A2C4B"/>
                </a:solidFill>
              </a:rPr>
              <a:t>Apple Sponge &amp; Custard 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6648951" y="2423852"/>
            <a:ext cx="1769735" cy="37702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91B23B"/>
                </a:solidFill>
              </a:rPr>
              <a:t>MAIN COURSES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Roast of the Day, Stuffing &amp; Rich Gravy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91B23B"/>
                </a:solidFill>
              </a:rPr>
              <a:t>SIDES 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Cauliflower/Broccoli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797B84"/>
                </a:solidFill>
              </a:rPr>
              <a:t>and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797B84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Mashed Potato/Oven Roast Potato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91B23B"/>
                </a:solidFill>
              </a:rPr>
              <a:t>DESSERT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Blueberry </a:t>
            </a:r>
          </a:p>
          <a:p>
            <a:pPr algn="ctr">
              <a:lnSpc>
                <a:spcPts val="1400"/>
              </a:lnSpc>
              <a:spcBef>
                <a:spcPct val="0"/>
              </a:spcBef>
            </a:pPr>
            <a:r>
              <a:rPr lang="en-US" sz="1200" b="1" dirty="0">
                <a:solidFill>
                  <a:srgbClr val="1A2C4B"/>
                </a:solidFill>
              </a:rPr>
              <a:t>Muffin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8728903" y="2423852"/>
            <a:ext cx="1769735" cy="43088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91B23B"/>
                </a:solidFill>
              </a:rPr>
              <a:t>MAIN COURSES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Beef Burger with Tomato Ketchup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91B23B"/>
                </a:solidFill>
              </a:rPr>
              <a:t>SIDES 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Sweetcorn/Salad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797B84"/>
                </a:solidFill>
              </a:rPr>
              <a:t>and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797B84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Chipped Potatoes/</a:t>
            </a: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Baked Potatoes 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91B23B"/>
                </a:solidFill>
              </a:rPr>
              <a:t>DESSERT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 err="1">
                <a:solidFill>
                  <a:srgbClr val="1A2C4B"/>
                </a:solidFill>
              </a:rPr>
              <a:t>Flakemeal</a:t>
            </a:r>
            <a:r>
              <a:rPr lang="en-US" sz="1200" b="1" dirty="0">
                <a:solidFill>
                  <a:srgbClr val="1A2C4B"/>
                </a:solidFill>
              </a:rPr>
              <a:t> Biscuit </a:t>
            </a:r>
          </a:p>
          <a:p>
            <a:pPr algn="ctr">
              <a:lnSpc>
                <a:spcPts val="1400"/>
              </a:lnSpc>
              <a:spcBef>
                <a:spcPct val="0"/>
              </a:spcBef>
            </a:pPr>
            <a:r>
              <a:rPr lang="en-US" sz="1200" b="1" dirty="0">
                <a:solidFill>
                  <a:srgbClr val="1A2C4B"/>
                </a:solidFill>
              </a:rPr>
              <a:t>&amp; Fruit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518063" y="7069637"/>
            <a:ext cx="2076780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000">
                <a:solidFill>
                  <a:srgbClr val="FFFFFF"/>
                </a:solidFill>
                <a:latin typeface="Arimo Bold"/>
              </a:rPr>
              <a:t>MILK, WATER, BREAD AND </a:t>
            </a:r>
          </a:p>
          <a:p>
            <a:pPr algn="ctr">
              <a:lnSpc>
                <a:spcPts val="1400"/>
              </a:lnSpc>
            </a:pPr>
            <a:r>
              <a:rPr lang="en-US" sz="1000">
                <a:solidFill>
                  <a:srgbClr val="FFFFFF"/>
                </a:solidFill>
                <a:latin typeface="Arimo Bold"/>
              </a:rPr>
              <a:t>FRESH FRUIT AVAILABLE DAILY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3438038" y="7073447"/>
            <a:ext cx="1779641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000">
                <a:solidFill>
                  <a:srgbClr val="FFFFFF"/>
                </a:solidFill>
                <a:latin typeface="Arimo Bold"/>
              </a:rPr>
              <a:t>MENU MAY CHANGE DUE </a:t>
            </a:r>
          </a:p>
          <a:p>
            <a:pPr algn="ctr">
              <a:lnSpc>
                <a:spcPts val="1400"/>
              </a:lnSpc>
            </a:pPr>
            <a:r>
              <a:rPr lang="en-US" sz="1000">
                <a:solidFill>
                  <a:srgbClr val="FFFFFF"/>
                </a:solidFill>
                <a:latin typeface="Arimo Bold"/>
              </a:rPr>
              <a:t>TO DELIVERY CHANGES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5657121" y="7073447"/>
            <a:ext cx="4732527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000">
                <a:solidFill>
                  <a:srgbClr val="FFFFFF"/>
                </a:solidFill>
                <a:latin typeface="Arimo Bold"/>
              </a:rPr>
              <a:t>IF YOU REQUIRE ANY ADDITIONAL INFORMATION ON ALLERGENS OR SPECIAL DIETS PLEASE CONTACT YOUR SCHOOL 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2994893" y="7129326"/>
            <a:ext cx="43095" cy="217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FFFFFF"/>
                </a:solidFill>
                <a:latin typeface="Arimo"/>
              </a:rPr>
              <a:t>|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5614026" y="7129326"/>
            <a:ext cx="43095" cy="217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FFFFFF"/>
                </a:solidFill>
                <a:latin typeface="Arimo"/>
              </a:rPr>
              <a:t>|</a:t>
            </a:r>
          </a:p>
        </p:txBody>
      </p:sp>
      <p:sp>
        <p:nvSpPr>
          <p:cNvPr id="30" name="Freeform 30"/>
          <p:cNvSpPr/>
          <p:nvPr/>
        </p:nvSpPr>
        <p:spPr>
          <a:xfrm rot="-222868">
            <a:off x="2464476" y="-188660"/>
            <a:ext cx="819667" cy="897036"/>
          </a:xfrm>
          <a:custGeom>
            <a:avLst/>
            <a:gdLst/>
            <a:ahLst/>
            <a:cxnLst/>
            <a:rect l="l" t="t" r="r" b="b"/>
            <a:pathLst>
              <a:path w="819667" h="897036">
                <a:moveTo>
                  <a:pt x="0" y="0"/>
                </a:moveTo>
                <a:lnTo>
                  <a:pt x="819667" y="0"/>
                </a:lnTo>
                <a:lnTo>
                  <a:pt x="819667" y="897037"/>
                </a:lnTo>
                <a:lnTo>
                  <a:pt x="0" y="89703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grpSp>
        <p:nvGrpSpPr>
          <p:cNvPr id="31" name="Group 31"/>
          <p:cNvGrpSpPr/>
          <p:nvPr/>
        </p:nvGrpSpPr>
        <p:grpSpPr>
          <a:xfrm>
            <a:off x="772222" y="1191841"/>
            <a:ext cx="2312944" cy="465969"/>
            <a:chOff x="0" y="0"/>
            <a:chExt cx="1148127" cy="231304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1148127" cy="231303"/>
            </a:xfrm>
            <a:custGeom>
              <a:avLst/>
              <a:gdLst/>
              <a:ahLst/>
              <a:cxnLst/>
              <a:rect l="l" t="t" r="r" b="b"/>
              <a:pathLst>
                <a:path w="1148127" h="231303">
                  <a:moveTo>
                    <a:pt x="0" y="0"/>
                  </a:moveTo>
                  <a:lnTo>
                    <a:pt x="1148127" y="0"/>
                  </a:lnTo>
                  <a:lnTo>
                    <a:pt x="1148127" y="231303"/>
                  </a:lnTo>
                  <a:lnTo>
                    <a:pt x="0" y="23130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33" name="Group 33"/>
          <p:cNvGrpSpPr/>
          <p:nvPr/>
        </p:nvGrpSpPr>
        <p:grpSpPr>
          <a:xfrm>
            <a:off x="86692" y="-214268"/>
            <a:ext cx="9442763" cy="1985590"/>
            <a:chOff x="0" y="0"/>
            <a:chExt cx="12590350" cy="2647453"/>
          </a:xfrm>
        </p:grpSpPr>
        <p:sp>
          <p:nvSpPr>
            <p:cNvPr id="34" name="Freeform 34"/>
            <p:cNvSpPr/>
            <p:nvPr/>
          </p:nvSpPr>
          <p:spPr>
            <a:xfrm rot="-222868">
              <a:off x="3170379" y="34145"/>
              <a:ext cx="1092889" cy="1196048"/>
            </a:xfrm>
            <a:custGeom>
              <a:avLst/>
              <a:gdLst/>
              <a:ahLst/>
              <a:cxnLst/>
              <a:rect l="l" t="t" r="r" b="b"/>
              <a:pathLst>
                <a:path w="1092889" h="1196048">
                  <a:moveTo>
                    <a:pt x="0" y="0"/>
                  </a:moveTo>
                  <a:lnTo>
                    <a:pt x="1092889" y="0"/>
                  </a:lnTo>
                  <a:lnTo>
                    <a:pt x="1092889" y="1196048"/>
                  </a:lnTo>
                  <a:lnTo>
                    <a:pt x="0" y="11960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xmlns="" r:embed="rId8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35" name="Group 35"/>
            <p:cNvGrpSpPr/>
            <p:nvPr/>
          </p:nvGrpSpPr>
          <p:grpSpPr>
            <a:xfrm>
              <a:off x="914040" y="1874813"/>
              <a:ext cx="3083925" cy="621292"/>
              <a:chOff x="0" y="0"/>
              <a:chExt cx="1148127" cy="231304"/>
            </a:xfrm>
          </p:grpSpPr>
          <p:sp>
            <p:nvSpPr>
              <p:cNvPr id="36" name="Freeform 36"/>
              <p:cNvSpPr/>
              <p:nvPr/>
            </p:nvSpPr>
            <p:spPr>
              <a:xfrm>
                <a:off x="0" y="0"/>
                <a:ext cx="1148127" cy="231303"/>
              </a:xfrm>
              <a:custGeom>
                <a:avLst/>
                <a:gdLst/>
                <a:ahLst/>
                <a:cxnLst/>
                <a:rect l="l" t="t" r="r" b="b"/>
                <a:pathLst>
                  <a:path w="1148127" h="231303">
                    <a:moveTo>
                      <a:pt x="0" y="0"/>
                    </a:moveTo>
                    <a:lnTo>
                      <a:pt x="1148127" y="0"/>
                    </a:lnTo>
                    <a:lnTo>
                      <a:pt x="1148127" y="231303"/>
                    </a:lnTo>
                    <a:lnTo>
                      <a:pt x="0" y="231303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id="37" name="Freeform 37"/>
            <p:cNvSpPr/>
            <p:nvPr/>
          </p:nvSpPr>
          <p:spPr>
            <a:xfrm>
              <a:off x="0" y="285691"/>
              <a:ext cx="2361762" cy="2361762"/>
            </a:xfrm>
            <a:custGeom>
              <a:avLst/>
              <a:gdLst/>
              <a:ahLst/>
              <a:cxnLst/>
              <a:rect l="l" t="t" r="r" b="b"/>
              <a:pathLst>
                <a:path w="2361762" h="2361762">
                  <a:moveTo>
                    <a:pt x="0" y="0"/>
                  </a:moveTo>
                  <a:lnTo>
                    <a:pt x="2361762" y="0"/>
                  </a:lnTo>
                  <a:lnTo>
                    <a:pt x="2361762" y="2361762"/>
                  </a:lnTo>
                  <a:lnTo>
                    <a:pt x="0" y="23617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</p:sp>
        <p:sp>
          <p:nvSpPr>
            <p:cNvPr id="38" name="Freeform 38"/>
            <p:cNvSpPr/>
            <p:nvPr/>
          </p:nvSpPr>
          <p:spPr>
            <a:xfrm>
              <a:off x="1876390" y="377653"/>
              <a:ext cx="10713960" cy="2175537"/>
            </a:xfrm>
            <a:custGeom>
              <a:avLst/>
              <a:gdLst/>
              <a:ahLst/>
              <a:cxnLst/>
              <a:rect l="l" t="t" r="r" b="b"/>
              <a:pathLst>
                <a:path w="10713960" h="2175537">
                  <a:moveTo>
                    <a:pt x="0" y="0"/>
                  </a:moveTo>
                  <a:lnTo>
                    <a:pt x="10713960" y="0"/>
                  </a:lnTo>
                  <a:lnTo>
                    <a:pt x="10713960" y="2175537"/>
                  </a:lnTo>
                  <a:lnTo>
                    <a:pt x="0" y="21755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r="-11963" b="-37847"/>
              </a:stretch>
            </a:blipFill>
          </p:spPr>
        </p:sp>
      </p:grpSp>
      <p:sp>
        <p:nvSpPr>
          <p:cNvPr id="39" name="TextBox 39"/>
          <p:cNvSpPr txBox="1"/>
          <p:nvPr/>
        </p:nvSpPr>
        <p:spPr>
          <a:xfrm>
            <a:off x="8750844" y="1012454"/>
            <a:ext cx="1769735" cy="538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41944"/>
                </a:solidFill>
              </a:rPr>
              <a:t>WEEK COMMENCING:</a:t>
            </a: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41944"/>
                </a:solidFill>
              </a:rPr>
              <a:t>SEP 18, OCT 16, NOV 13, </a:t>
            </a:r>
          </a:p>
          <a:p>
            <a:pPr algn="ctr">
              <a:lnSpc>
                <a:spcPts val="1400"/>
              </a:lnSpc>
              <a:spcBef>
                <a:spcPct val="0"/>
              </a:spcBef>
            </a:pPr>
            <a:r>
              <a:rPr lang="en-US" sz="1200" b="1" dirty="0">
                <a:solidFill>
                  <a:srgbClr val="141944"/>
                </a:solidFill>
              </a:rPr>
              <a:t>DEC 11, JAN 15, FEB 12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901337" y="-508006"/>
            <a:ext cx="1581327" cy="1653675"/>
          </a:xfrm>
          <a:custGeom>
            <a:avLst/>
            <a:gdLst/>
            <a:ahLst/>
            <a:cxnLst/>
            <a:rect l="l" t="t" r="r" b="b"/>
            <a:pathLst>
              <a:path w="1581327" h="1653675">
                <a:moveTo>
                  <a:pt x="0" y="0"/>
                </a:moveTo>
                <a:lnTo>
                  <a:pt x="1581326" y="0"/>
                </a:lnTo>
                <a:lnTo>
                  <a:pt x="1581326" y="1653676"/>
                </a:lnTo>
                <a:lnTo>
                  <a:pt x="0" y="16536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873128" y="5844581"/>
            <a:ext cx="353002" cy="220145"/>
          </a:xfrm>
          <a:custGeom>
            <a:avLst/>
            <a:gdLst/>
            <a:ahLst/>
            <a:cxnLst/>
            <a:rect l="l" t="t" r="r" b="b"/>
            <a:pathLst>
              <a:path w="353002" h="220145">
                <a:moveTo>
                  <a:pt x="0" y="0"/>
                </a:moveTo>
                <a:lnTo>
                  <a:pt x="353001" y="0"/>
                </a:lnTo>
                <a:lnTo>
                  <a:pt x="353001" y="220145"/>
                </a:lnTo>
                <a:lnTo>
                  <a:pt x="0" y="22014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337513" y="4280335"/>
            <a:ext cx="2312944" cy="465969"/>
            <a:chOff x="0" y="0"/>
            <a:chExt cx="1148127" cy="23130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148127" cy="231303"/>
            </a:xfrm>
            <a:custGeom>
              <a:avLst/>
              <a:gdLst/>
              <a:ahLst/>
              <a:cxnLst/>
              <a:rect l="l" t="t" r="r" b="b"/>
              <a:pathLst>
                <a:path w="1148127" h="231303">
                  <a:moveTo>
                    <a:pt x="0" y="0"/>
                  </a:moveTo>
                  <a:lnTo>
                    <a:pt x="1148127" y="0"/>
                  </a:lnTo>
                  <a:lnTo>
                    <a:pt x="1148127" y="231303"/>
                  </a:lnTo>
                  <a:lnTo>
                    <a:pt x="0" y="23130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6" name="Freeform 6"/>
          <p:cNvSpPr/>
          <p:nvPr/>
        </p:nvSpPr>
        <p:spPr>
          <a:xfrm>
            <a:off x="8317574" y="238956"/>
            <a:ext cx="2203006" cy="434677"/>
          </a:xfrm>
          <a:custGeom>
            <a:avLst/>
            <a:gdLst/>
            <a:ahLst/>
            <a:cxnLst/>
            <a:rect l="l" t="t" r="r" b="b"/>
            <a:pathLst>
              <a:path w="2203006" h="434677">
                <a:moveTo>
                  <a:pt x="0" y="0"/>
                </a:moveTo>
                <a:lnTo>
                  <a:pt x="2203005" y="0"/>
                </a:lnTo>
                <a:lnTo>
                  <a:pt x="2203005" y="434677"/>
                </a:lnTo>
                <a:lnTo>
                  <a:pt x="0" y="43467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231759" t="-352598" r="-76626" b="-64841"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0" y="6927027"/>
            <a:ext cx="10693400" cy="703920"/>
            <a:chOff x="0" y="0"/>
            <a:chExt cx="4407139" cy="252269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407140" cy="252269"/>
            </a:xfrm>
            <a:custGeom>
              <a:avLst/>
              <a:gdLst/>
              <a:ahLst/>
              <a:cxnLst/>
              <a:rect l="l" t="t" r="r" b="b"/>
              <a:pathLst>
                <a:path w="4407140" h="252269">
                  <a:moveTo>
                    <a:pt x="23293" y="0"/>
                  </a:moveTo>
                  <a:lnTo>
                    <a:pt x="4383846" y="0"/>
                  </a:lnTo>
                  <a:cubicBezTo>
                    <a:pt x="4390024" y="0"/>
                    <a:pt x="4395949" y="2454"/>
                    <a:pt x="4400317" y="6823"/>
                  </a:cubicBezTo>
                  <a:cubicBezTo>
                    <a:pt x="4404685" y="11191"/>
                    <a:pt x="4407140" y="17116"/>
                    <a:pt x="4407140" y="23293"/>
                  </a:cubicBezTo>
                  <a:lnTo>
                    <a:pt x="4407140" y="228976"/>
                  </a:lnTo>
                  <a:cubicBezTo>
                    <a:pt x="4407140" y="235154"/>
                    <a:pt x="4404685" y="241078"/>
                    <a:pt x="4400317" y="245447"/>
                  </a:cubicBezTo>
                  <a:cubicBezTo>
                    <a:pt x="4395949" y="249815"/>
                    <a:pt x="4390024" y="252269"/>
                    <a:pt x="4383846" y="252269"/>
                  </a:cubicBezTo>
                  <a:lnTo>
                    <a:pt x="23293" y="252269"/>
                  </a:lnTo>
                  <a:cubicBezTo>
                    <a:pt x="17116" y="252269"/>
                    <a:pt x="11191" y="249815"/>
                    <a:pt x="6823" y="245447"/>
                  </a:cubicBezTo>
                  <a:cubicBezTo>
                    <a:pt x="2454" y="241078"/>
                    <a:pt x="0" y="235154"/>
                    <a:pt x="0" y="228976"/>
                  </a:cubicBezTo>
                  <a:lnTo>
                    <a:pt x="0" y="23293"/>
                  </a:lnTo>
                  <a:cubicBezTo>
                    <a:pt x="0" y="17116"/>
                    <a:pt x="2454" y="11191"/>
                    <a:pt x="6823" y="6823"/>
                  </a:cubicBezTo>
                  <a:cubicBezTo>
                    <a:pt x="11191" y="2454"/>
                    <a:pt x="17116" y="0"/>
                    <a:pt x="23293" y="0"/>
                  </a:cubicBezTo>
                  <a:close/>
                </a:path>
              </a:pathLst>
            </a:custGeom>
            <a:solidFill>
              <a:srgbClr val="99CA3C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400"/>
                </a:lnSpc>
              </a:pPr>
              <a:endParaRPr/>
            </a:p>
          </p:txBody>
        </p:sp>
      </p:grpSp>
      <p:sp>
        <p:nvSpPr>
          <p:cNvPr id="10" name="AutoShape 10"/>
          <p:cNvSpPr/>
          <p:nvPr/>
        </p:nvSpPr>
        <p:spPr>
          <a:xfrm rot="-5400000">
            <a:off x="435090" y="4417321"/>
            <a:ext cx="3672000" cy="0"/>
          </a:xfrm>
          <a:prstGeom prst="line">
            <a:avLst/>
          </a:prstGeom>
          <a:ln w="19050" cap="flat">
            <a:solidFill>
              <a:srgbClr val="000000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11" name="AutoShape 11"/>
          <p:cNvSpPr/>
          <p:nvPr/>
        </p:nvSpPr>
        <p:spPr>
          <a:xfrm rot="-5400000">
            <a:off x="2501383" y="4417321"/>
            <a:ext cx="3672000" cy="0"/>
          </a:xfrm>
          <a:prstGeom prst="line">
            <a:avLst/>
          </a:prstGeom>
          <a:ln w="19050" cap="flat">
            <a:solidFill>
              <a:srgbClr val="000000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12" name="AutoShape 12"/>
          <p:cNvSpPr/>
          <p:nvPr/>
        </p:nvSpPr>
        <p:spPr>
          <a:xfrm rot="-5400000">
            <a:off x="4660551" y="4417321"/>
            <a:ext cx="3672000" cy="0"/>
          </a:xfrm>
          <a:prstGeom prst="line">
            <a:avLst/>
          </a:prstGeom>
          <a:ln w="19050" cap="flat">
            <a:solidFill>
              <a:srgbClr val="000000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13" name="AutoShape 13"/>
          <p:cNvSpPr/>
          <p:nvPr/>
        </p:nvSpPr>
        <p:spPr>
          <a:xfrm rot="-5400000">
            <a:off x="6740503" y="4417321"/>
            <a:ext cx="3672000" cy="0"/>
          </a:xfrm>
          <a:prstGeom prst="line">
            <a:avLst/>
          </a:prstGeom>
          <a:ln w="19050" cap="flat">
            <a:solidFill>
              <a:srgbClr val="000000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14" name="TextBox 14"/>
          <p:cNvSpPr txBox="1"/>
          <p:nvPr/>
        </p:nvSpPr>
        <p:spPr>
          <a:xfrm>
            <a:off x="4490908" y="2440045"/>
            <a:ext cx="1769735" cy="43088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91B23B"/>
                </a:solidFill>
              </a:rPr>
              <a:t>MAIN COURSES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Chicken Curry </a:t>
            </a: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&amp; Naan Bread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91B23B"/>
                </a:solidFill>
              </a:rPr>
              <a:t>SIDES 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Mini </a:t>
            </a: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Corn on the Cob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797B84"/>
                </a:solidFill>
              </a:rPr>
              <a:t>and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797B84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Steamed Rice/Salad/Oven Baked Potato Wedges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91B23B"/>
                </a:solidFill>
              </a:rPr>
              <a:t>DESSERT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Lemon Drizzle Cake and Custard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302305" y="2423852"/>
            <a:ext cx="1769735" cy="41293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91B23B"/>
                </a:solidFill>
              </a:rPr>
              <a:t>MAIN COURSES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Golden Crumbed Fish Fingers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91B23B"/>
                </a:solidFill>
              </a:rPr>
              <a:t>SIDES 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Baked Beans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797B84"/>
                </a:solidFill>
              </a:rPr>
              <a:t>and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797B84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Chipped or Mashed Potatoes/ Salad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91B23B"/>
                </a:solidFill>
              </a:rPr>
              <a:t>DESSERT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Artic Roll with </a:t>
            </a:r>
          </a:p>
          <a:p>
            <a:pPr algn="ctr">
              <a:lnSpc>
                <a:spcPts val="1400"/>
              </a:lnSpc>
              <a:spcBef>
                <a:spcPct val="0"/>
              </a:spcBef>
            </a:pPr>
            <a:r>
              <a:rPr lang="en-US" sz="1200" b="1" dirty="0">
                <a:solidFill>
                  <a:srgbClr val="1A2C4B"/>
                </a:solidFill>
              </a:rPr>
              <a:t>Peaches &amp; Pears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302305" y="1923722"/>
            <a:ext cx="1769735" cy="359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  <a:spcBef>
                <a:spcPct val="0"/>
              </a:spcBef>
            </a:pPr>
            <a:r>
              <a:rPr lang="en-US" sz="2400" b="1" dirty="0">
                <a:solidFill>
                  <a:srgbClr val="141944"/>
                </a:solidFill>
              </a:rPr>
              <a:t>MONDAY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397323" y="1892833"/>
            <a:ext cx="1769735" cy="359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  <a:spcBef>
                <a:spcPct val="0"/>
              </a:spcBef>
            </a:pPr>
            <a:r>
              <a:rPr lang="en-US" sz="2400" b="1" dirty="0">
                <a:solidFill>
                  <a:srgbClr val="141944"/>
                </a:solidFill>
              </a:rPr>
              <a:t>TUESDAY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4525574" y="1892833"/>
            <a:ext cx="1769735" cy="359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  <a:spcBef>
                <a:spcPct val="0"/>
              </a:spcBef>
            </a:pPr>
            <a:r>
              <a:rPr lang="en-US" sz="2400" b="1" dirty="0">
                <a:solidFill>
                  <a:srgbClr val="141944"/>
                </a:solidFill>
              </a:rPr>
              <a:t>WEDNESDAY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6657259" y="1892833"/>
            <a:ext cx="1769735" cy="3616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  <a:spcBef>
                <a:spcPct val="0"/>
              </a:spcBef>
            </a:pPr>
            <a:r>
              <a:rPr lang="en-US" sz="2400" b="1" dirty="0">
                <a:solidFill>
                  <a:srgbClr val="141944"/>
                </a:solidFill>
              </a:rPr>
              <a:t>THURSDAY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8749987" y="1892833"/>
            <a:ext cx="1769735" cy="3616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  <a:spcBef>
                <a:spcPct val="0"/>
              </a:spcBef>
            </a:pPr>
            <a:r>
              <a:rPr lang="en-US" sz="2400" b="1" dirty="0">
                <a:solidFill>
                  <a:srgbClr val="141944"/>
                </a:solidFill>
              </a:rPr>
              <a:t>FRIDAY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8703993" y="635533"/>
            <a:ext cx="1769735" cy="359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  <a:spcBef>
                <a:spcPct val="0"/>
              </a:spcBef>
            </a:pPr>
            <a:r>
              <a:rPr lang="en-US" sz="2400" b="1" dirty="0">
                <a:solidFill>
                  <a:srgbClr val="141944"/>
                </a:solidFill>
              </a:rPr>
              <a:t>WEEK THREE 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2419369" y="2423852"/>
            <a:ext cx="1769735" cy="37702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91B23B"/>
                </a:solidFill>
              </a:rPr>
              <a:t>MAIN COURSES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Beef Meatballs with Italian Tomato &amp; Basil Sauce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91B23B"/>
                </a:solidFill>
              </a:rPr>
              <a:t>SIDES 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Garden Peas/Salad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797B84"/>
                </a:solidFill>
              </a:rPr>
              <a:t>and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797B84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Penne Pasta/ Oven Baked Potato Wedges 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91B23B"/>
                </a:solidFill>
              </a:rPr>
              <a:t>DESSERT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/>
              <a:t>Fresh Fruit Pot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6648951" y="2423852"/>
            <a:ext cx="1769735" cy="41293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91B23B"/>
                </a:solidFill>
              </a:rPr>
              <a:t>MAIN COURSES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Roast of the Day, Stuffing &amp; Rich Gravy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91B23B"/>
                </a:solidFill>
              </a:rPr>
              <a:t>SIDES 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Carrot &amp; Parsnip/ Cauliflower  Cheese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797B84"/>
                </a:solidFill>
              </a:rPr>
              <a:t>and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797B84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Mashed Potato/Oven Roast Potato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91B23B"/>
                </a:solidFill>
              </a:rPr>
              <a:t>DESSERT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Fairy Cake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8728903" y="2423852"/>
            <a:ext cx="1769735" cy="41293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91B23B"/>
                </a:solidFill>
              </a:rPr>
              <a:t>MAIN COURSES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Tasty Pork Sausages with Tomato Ketchup or Gravy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91B23B"/>
                </a:solidFill>
              </a:rPr>
              <a:t>SIDES 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Sweetcorn &amp; </a:t>
            </a: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Baked Beans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797B84"/>
                </a:solidFill>
              </a:rPr>
              <a:t>and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797B84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Chipped Potato/Mashed Potato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91B23B"/>
                </a:solidFill>
              </a:rPr>
              <a:t>DESSERT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Fresh Fruit Selection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518063" y="7069637"/>
            <a:ext cx="2076780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000">
                <a:solidFill>
                  <a:srgbClr val="FFFFFF"/>
                </a:solidFill>
                <a:latin typeface="Arimo Bold"/>
              </a:rPr>
              <a:t>MILK, WATER, BREAD AND </a:t>
            </a:r>
          </a:p>
          <a:p>
            <a:pPr algn="ctr">
              <a:lnSpc>
                <a:spcPts val="1400"/>
              </a:lnSpc>
            </a:pPr>
            <a:r>
              <a:rPr lang="en-US" sz="1000">
                <a:solidFill>
                  <a:srgbClr val="FFFFFF"/>
                </a:solidFill>
                <a:latin typeface="Arimo Bold"/>
              </a:rPr>
              <a:t>FRESH FRUIT AVAILABLE DAILY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3438038" y="7073447"/>
            <a:ext cx="1779641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000">
                <a:solidFill>
                  <a:srgbClr val="FFFFFF"/>
                </a:solidFill>
                <a:latin typeface="Arimo Bold"/>
              </a:rPr>
              <a:t>MENU MAY CHANGE DUE </a:t>
            </a:r>
          </a:p>
          <a:p>
            <a:pPr algn="ctr">
              <a:lnSpc>
                <a:spcPts val="1400"/>
              </a:lnSpc>
            </a:pPr>
            <a:r>
              <a:rPr lang="en-US" sz="1000">
                <a:solidFill>
                  <a:srgbClr val="FFFFFF"/>
                </a:solidFill>
                <a:latin typeface="Arimo Bold"/>
              </a:rPr>
              <a:t>TO DELIVERY CHANGES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5657121" y="7073447"/>
            <a:ext cx="4732527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000">
                <a:solidFill>
                  <a:srgbClr val="FFFFFF"/>
                </a:solidFill>
                <a:latin typeface="Arimo Bold"/>
              </a:rPr>
              <a:t>IF YOU REQUIRE ANY ADDITIONAL INFORMATION ON ALLERGENS OR SPECIAL DIETS PLEASE CONTACT YOUR SCHOOL 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2994893" y="7129326"/>
            <a:ext cx="43095" cy="217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FFFFFF"/>
                </a:solidFill>
                <a:latin typeface="Arimo"/>
              </a:rPr>
              <a:t>|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5614026" y="7129326"/>
            <a:ext cx="43095" cy="217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FFFFFF"/>
                </a:solidFill>
                <a:latin typeface="Arimo"/>
              </a:rPr>
              <a:t>|</a:t>
            </a:r>
          </a:p>
        </p:txBody>
      </p:sp>
      <p:sp>
        <p:nvSpPr>
          <p:cNvPr id="30" name="Freeform 30"/>
          <p:cNvSpPr/>
          <p:nvPr/>
        </p:nvSpPr>
        <p:spPr>
          <a:xfrm rot="-222868">
            <a:off x="2464476" y="-188660"/>
            <a:ext cx="819667" cy="897036"/>
          </a:xfrm>
          <a:custGeom>
            <a:avLst/>
            <a:gdLst/>
            <a:ahLst/>
            <a:cxnLst/>
            <a:rect l="l" t="t" r="r" b="b"/>
            <a:pathLst>
              <a:path w="819667" h="897036">
                <a:moveTo>
                  <a:pt x="0" y="0"/>
                </a:moveTo>
                <a:lnTo>
                  <a:pt x="819667" y="0"/>
                </a:lnTo>
                <a:lnTo>
                  <a:pt x="819667" y="897037"/>
                </a:lnTo>
                <a:lnTo>
                  <a:pt x="0" y="89703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grpSp>
        <p:nvGrpSpPr>
          <p:cNvPr id="31" name="Group 31"/>
          <p:cNvGrpSpPr/>
          <p:nvPr/>
        </p:nvGrpSpPr>
        <p:grpSpPr>
          <a:xfrm>
            <a:off x="772222" y="1191841"/>
            <a:ext cx="2312944" cy="465969"/>
            <a:chOff x="0" y="0"/>
            <a:chExt cx="1148127" cy="231304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1148127" cy="231303"/>
            </a:xfrm>
            <a:custGeom>
              <a:avLst/>
              <a:gdLst/>
              <a:ahLst/>
              <a:cxnLst/>
              <a:rect l="l" t="t" r="r" b="b"/>
              <a:pathLst>
                <a:path w="1148127" h="231303">
                  <a:moveTo>
                    <a:pt x="0" y="0"/>
                  </a:moveTo>
                  <a:lnTo>
                    <a:pt x="1148127" y="0"/>
                  </a:lnTo>
                  <a:lnTo>
                    <a:pt x="1148127" y="231303"/>
                  </a:lnTo>
                  <a:lnTo>
                    <a:pt x="0" y="23130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33" name="Group 33"/>
          <p:cNvGrpSpPr/>
          <p:nvPr/>
        </p:nvGrpSpPr>
        <p:grpSpPr>
          <a:xfrm>
            <a:off x="86692" y="-214268"/>
            <a:ext cx="9442763" cy="1985590"/>
            <a:chOff x="0" y="0"/>
            <a:chExt cx="12590350" cy="2647453"/>
          </a:xfrm>
        </p:grpSpPr>
        <p:sp>
          <p:nvSpPr>
            <p:cNvPr id="34" name="Freeform 34"/>
            <p:cNvSpPr/>
            <p:nvPr/>
          </p:nvSpPr>
          <p:spPr>
            <a:xfrm rot="-222868">
              <a:off x="3170379" y="34145"/>
              <a:ext cx="1092889" cy="1196048"/>
            </a:xfrm>
            <a:custGeom>
              <a:avLst/>
              <a:gdLst/>
              <a:ahLst/>
              <a:cxnLst/>
              <a:rect l="l" t="t" r="r" b="b"/>
              <a:pathLst>
                <a:path w="1092889" h="1196048">
                  <a:moveTo>
                    <a:pt x="0" y="0"/>
                  </a:moveTo>
                  <a:lnTo>
                    <a:pt x="1092889" y="0"/>
                  </a:lnTo>
                  <a:lnTo>
                    <a:pt x="1092889" y="1196048"/>
                  </a:lnTo>
                  <a:lnTo>
                    <a:pt x="0" y="11960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xmlns="" r:embed="rId8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35" name="Group 35"/>
            <p:cNvGrpSpPr/>
            <p:nvPr/>
          </p:nvGrpSpPr>
          <p:grpSpPr>
            <a:xfrm>
              <a:off x="914040" y="1874813"/>
              <a:ext cx="3083925" cy="621292"/>
              <a:chOff x="0" y="0"/>
              <a:chExt cx="1148127" cy="231304"/>
            </a:xfrm>
          </p:grpSpPr>
          <p:sp>
            <p:nvSpPr>
              <p:cNvPr id="36" name="Freeform 36"/>
              <p:cNvSpPr/>
              <p:nvPr/>
            </p:nvSpPr>
            <p:spPr>
              <a:xfrm>
                <a:off x="0" y="0"/>
                <a:ext cx="1148127" cy="231303"/>
              </a:xfrm>
              <a:custGeom>
                <a:avLst/>
                <a:gdLst/>
                <a:ahLst/>
                <a:cxnLst/>
                <a:rect l="l" t="t" r="r" b="b"/>
                <a:pathLst>
                  <a:path w="1148127" h="231303">
                    <a:moveTo>
                      <a:pt x="0" y="0"/>
                    </a:moveTo>
                    <a:lnTo>
                      <a:pt x="1148127" y="0"/>
                    </a:lnTo>
                    <a:lnTo>
                      <a:pt x="1148127" y="231303"/>
                    </a:lnTo>
                    <a:lnTo>
                      <a:pt x="0" y="231303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id="37" name="Freeform 37"/>
            <p:cNvSpPr/>
            <p:nvPr/>
          </p:nvSpPr>
          <p:spPr>
            <a:xfrm>
              <a:off x="0" y="285691"/>
              <a:ext cx="2361762" cy="2361762"/>
            </a:xfrm>
            <a:custGeom>
              <a:avLst/>
              <a:gdLst/>
              <a:ahLst/>
              <a:cxnLst/>
              <a:rect l="l" t="t" r="r" b="b"/>
              <a:pathLst>
                <a:path w="2361762" h="2361762">
                  <a:moveTo>
                    <a:pt x="0" y="0"/>
                  </a:moveTo>
                  <a:lnTo>
                    <a:pt x="2361762" y="0"/>
                  </a:lnTo>
                  <a:lnTo>
                    <a:pt x="2361762" y="2361762"/>
                  </a:lnTo>
                  <a:lnTo>
                    <a:pt x="0" y="23617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</p:sp>
        <p:sp>
          <p:nvSpPr>
            <p:cNvPr id="38" name="Freeform 38"/>
            <p:cNvSpPr/>
            <p:nvPr/>
          </p:nvSpPr>
          <p:spPr>
            <a:xfrm>
              <a:off x="1876390" y="377653"/>
              <a:ext cx="10713960" cy="2175537"/>
            </a:xfrm>
            <a:custGeom>
              <a:avLst/>
              <a:gdLst/>
              <a:ahLst/>
              <a:cxnLst/>
              <a:rect l="l" t="t" r="r" b="b"/>
              <a:pathLst>
                <a:path w="10713960" h="2175537">
                  <a:moveTo>
                    <a:pt x="0" y="0"/>
                  </a:moveTo>
                  <a:lnTo>
                    <a:pt x="10713960" y="0"/>
                  </a:lnTo>
                  <a:lnTo>
                    <a:pt x="10713960" y="2175537"/>
                  </a:lnTo>
                  <a:lnTo>
                    <a:pt x="0" y="21755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r="-11963" b="-37847"/>
              </a:stretch>
            </a:blipFill>
          </p:spPr>
        </p:sp>
      </p:grpSp>
      <p:sp>
        <p:nvSpPr>
          <p:cNvPr id="39" name="TextBox 39"/>
          <p:cNvSpPr txBox="1"/>
          <p:nvPr/>
        </p:nvSpPr>
        <p:spPr>
          <a:xfrm>
            <a:off x="8750844" y="1012454"/>
            <a:ext cx="1769735" cy="538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41944"/>
                </a:solidFill>
              </a:rPr>
              <a:t>WEEK COMMENCING:</a:t>
            </a:r>
          </a:p>
          <a:p>
            <a:pPr algn="ctr">
              <a:lnSpc>
                <a:spcPts val="1400"/>
              </a:lnSpc>
              <a:spcBef>
                <a:spcPct val="0"/>
              </a:spcBef>
            </a:pPr>
            <a:r>
              <a:rPr lang="en-US" sz="1200" b="1" dirty="0">
                <a:solidFill>
                  <a:srgbClr val="141944"/>
                </a:solidFill>
              </a:rPr>
              <a:t>AUG 28, SEP 25, OCT 23, NOV 20, DEC 18, JAN 22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901337" y="-508006"/>
            <a:ext cx="1581327" cy="1653675"/>
          </a:xfrm>
          <a:custGeom>
            <a:avLst/>
            <a:gdLst/>
            <a:ahLst/>
            <a:cxnLst/>
            <a:rect l="l" t="t" r="r" b="b"/>
            <a:pathLst>
              <a:path w="1581327" h="1653675">
                <a:moveTo>
                  <a:pt x="0" y="0"/>
                </a:moveTo>
                <a:lnTo>
                  <a:pt x="1581326" y="0"/>
                </a:lnTo>
                <a:lnTo>
                  <a:pt x="1581326" y="1653676"/>
                </a:lnTo>
                <a:lnTo>
                  <a:pt x="0" y="16536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873128" y="5844581"/>
            <a:ext cx="353002" cy="220145"/>
          </a:xfrm>
          <a:custGeom>
            <a:avLst/>
            <a:gdLst/>
            <a:ahLst/>
            <a:cxnLst/>
            <a:rect l="l" t="t" r="r" b="b"/>
            <a:pathLst>
              <a:path w="353002" h="220145">
                <a:moveTo>
                  <a:pt x="0" y="0"/>
                </a:moveTo>
                <a:lnTo>
                  <a:pt x="353001" y="0"/>
                </a:lnTo>
                <a:lnTo>
                  <a:pt x="353001" y="220145"/>
                </a:lnTo>
                <a:lnTo>
                  <a:pt x="0" y="22014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337513" y="4280335"/>
            <a:ext cx="2312944" cy="465969"/>
            <a:chOff x="0" y="0"/>
            <a:chExt cx="1148127" cy="23130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148127" cy="231303"/>
            </a:xfrm>
            <a:custGeom>
              <a:avLst/>
              <a:gdLst/>
              <a:ahLst/>
              <a:cxnLst/>
              <a:rect l="l" t="t" r="r" b="b"/>
              <a:pathLst>
                <a:path w="1148127" h="231303">
                  <a:moveTo>
                    <a:pt x="0" y="0"/>
                  </a:moveTo>
                  <a:lnTo>
                    <a:pt x="1148127" y="0"/>
                  </a:lnTo>
                  <a:lnTo>
                    <a:pt x="1148127" y="231303"/>
                  </a:lnTo>
                  <a:lnTo>
                    <a:pt x="0" y="23130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6" name="Freeform 6"/>
          <p:cNvSpPr/>
          <p:nvPr/>
        </p:nvSpPr>
        <p:spPr>
          <a:xfrm>
            <a:off x="8317574" y="238956"/>
            <a:ext cx="2203006" cy="434677"/>
          </a:xfrm>
          <a:custGeom>
            <a:avLst/>
            <a:gdLst/>
            <a:ahLst/>
            <a:cxnLst/>
            <a:rect l="l" t="t" r="r" b="b"/>
            <a:pathLst>
              <a:path w="2203006" h="434677">
                <a:moveTo>
                  <a:pt x="0" y="0"/>
                </a:moveTo>
                <a:lnTo>
                  <a:pt x="2203005" y="0"/>
                </a:lnTo>
                <a:lnTo>
                  <a:pt x="2203005" y="434677"/>
                </a:lnTo>
                <a:lnTo>
                  <a:pt x="0" y="43467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231759" t="-352598" r="-76626" b="-64841"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0" y="6927027"/>
            <a:ext cx="10693400" cy="703920"/>
            <a:chOff x="0" y="0"/>
            <a:chExt cx="4407139" cy="252269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407140" cy="252269"/>
            </a:xfrm>
            <a:custGeom>
              <a:avLst/>
              <a:gdLst/>
              <a:ahLst/>
              <a:cxnLst/>
              <a:rect l="l" t="t" r="r" b="b"/>
              <a:pathLst>
                <a:path w="4407140" h="252269">
                  <a:moveTo>
                    <a:pt x="23293" y="0"/>
                  </a:moveTo>
                  <a:lnTo>
                    <a:pt x="4383846" y="0"/>
                  </a:lnTo>
                  <a:cubicBezTo>
                    <a:pt x="4390024" y="0"/>
                    <a:pt x="4395949" y="2454"/>
                    <a:pt x="4400317" y="6823"/>
                  </a:cubicBezTo>
                  <a:cubicBezTo>
                    <a:pt x="4404685" y="11191"/>
                    <a:pt x="4407140" y="17116"/>
                    <a:pt x="4407140" y="23293"/>
                  </a:cubicBezTo>
                  <a:lnTo>
                    <a:pt x="4407140" y="228976"/>
                  </a:lnTo>
                  <a:cubicBezTo>
                    <a:pt x="4407140" y="235154"/>
                    <a:pt x="4404685" y="241078"/>
                    <a:pt x="4400317" y="245447"/>
                  </a:cubicBezTo>
                  <a:cubicBezTo>
                    <a:pt x="4395949" y="249815"/>
                    <a:pt x="4390024" y="252269"/>
                    <a:pt x="4383846" y="252269"/>
                  </a:cubicBezTo>
                  <a:lnTo>
                    <a:pt x="23293" y="252269"/>
                  </a:lnTo>
                  <a:cubicBezTo>
                    <a:pt x="17116" y="252269"/>
                    <a:pt x="11191" y="249815"/>
                    <a:pt x="6823" y="245447"/>
                  </a:cubicBezTo>
                  <a:cubicBezTo>
                    <a:pt x="2454" y="241078"/>
                    <a:pt x="0" y="235154"/>
                    <a:pt x="0" y="228976"/>
                  </a:cubicBezTo>
                  <a:lnTo>
                    <a:pt x="0" y="23293"/>
                  </a:lnTo>
                  <a:cubicBezTo>
                    <a:pt x="0" y="17116"/>
                    <a:pt x="2454" y="11191"/>
                    <a:pt x="6823" y="6823"/>
                  </a:cubicBezTo>
                  <a:cubicBezTo>
                    <a:pt x="11191" y="2454"/>
                    <a:pt x="17116" y="0"/>
                    <a:pt x="23293" y="0"/>
                  </a:cubicBezTo>
                  <a:close/>
                </a:path>
              </a:pathLst>
            </a:custGeom>
            <a:solidFill>
              <a:srgbClr val="99CA3C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400"/>
                </a:lnSpc>
              </a:pPr>
              <a:endParaRPr/>
            </a:p>
          </p:txBody>
        </p:sp>
      </p:grpSp>
      <p:sp>
        <p:nvSpPr>
          <p:cNvPr id="10" name="AutoShape 10"/>
          <p:cNvSpPr/>
          <p:nvPr/>
        </p:nvSpPr>
        <p:spPr>
          <a:xfrm rot="-5400000">
            <a:off x="435090" y="4417321"/>
            <a:ext cx="3672000" cy="0"/>
          </a:xfrm>
          <a:prstGeom prst="line">
            <a:avLst/>
          </a:prstGeom>
          <a:ln w="19050" cap="flat">
            <a:solidFill>
              <a:srgbClr val="000000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11" name="AutoShape 11"/>
          <p:cNvSpPr/>
          <p:nvPr/>
        </p:nvSpPr>
        <p:spPr>
          <a:xfrm rot="-5400000">
            <a:off x="2501383" y="4417321"/>
            <a:ext cx="3672000" cy="0"/>
          </a:xfrm>
          <a:prstGeom prst="line">
            <a:avLst/>
          </a:prstGeom>
          <a:ln w="19050" cap="flat">
            <a:solidFill>
              <a:srgbClr val="000000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12" name="AutoShape 12"/>
          <p:cNvSpPr/>
          <p:nvPr/>
        </p:nvSpPr>
        <p:spPr>
          <a:xfrm rot="-5400000">
            <a:off x="4660551" y="4417321"/>
            <a:ext cx="3672000" cy="0"/>
          </a:xfrm>
          <a:prstGeom prst="line">
            <a:avLst/>
          </a:prstGeom>
          <a:ln w="19050" cap="flat">
            <a:solidFill>
              <a:srgbClr val="000000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13" name="AutoShape 13"/>
          <p:cNvSpPr/>
          <p:nvPr/>
        </p:nvSpPr>
        <p:spPr>
          <a:xfrm rot="-5400000">
            <a:off x="6740503" y="4417321"/>
            <a:ext cx="3672000" cy="0"/>
          </a:xfrm>
          <a:prstGeom prst="line">
            <a:avLst/>
          </a:prstGeom>
          <a:ln w="19050" cap="flat">
            <a:solidFill>
              <a:srgbClr val="000000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14" name="TextBox 14"/>
          <p:cNvSpPr txBox="1"/>
          <p:nvPr/>
        </p:nvSpPr>
        <p:spPr>
          <a:xfrm>
            <a:off x="4490908" y="2440045"/>
            <a:ext cx="1769735" cy="43101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91B23B"/>
                </a:solidFill>
              </a:rPr>
              <a:t>MAIN COURSES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Chicken Curry </a:t>
            </a: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&amp; Naan Bread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91B23B"/>
                </a:solidFill>
              </a:rPr>
              <a:t>SIDES 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Green Beans </a:t>
            </a: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&amp; Sweetcorn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797B84"/>
                </a:solidFill>
              </a:rPr>
              <a:t>and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797B84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Steamed Rice/Salad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91B23B"/>
                </a:solidFill>
              </a:rPr>
              <a:t>DESSERT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Date Fudge</a:t>
            </a:r>
          </a:p>
          <a:p>
            <a:pPr algn="ctr">
              <a:lnSpc>
                <a:spcPts val="1400"/>
              </a:lnSpc>
              <a:spcBef>
                <a:spcPct val="0"/>
              </a:spcBef>
            </a:pPr>
            <a:r>
              <a:rPr lang="en-US" sz="1200" b="1" dirty="0" smtClean="0">
                <a:solidFill>
                  <a:srgbClr val="1A2C4B"/>
                </a:solidFill>
              </a:rPr>
              <a:t>&amp; Milkshake</a:t>
            </a:r>
            <a:endParaRPr lang="en-US" sz="1200" b="1" dirty="0">
              <a:solidFill>
                <a:srgbClr val="1A2C4B"/>
              </a:solidFill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302305" y="2423852"/>
            <a:ext cx="1769735" cy="43088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91B23B"/>
                </a:solidFill>
              </a:rPr>
              <a:t>MAIN COURSES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1A2C4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Ham &amp; Cheese Pizza with Garlic Dip</a:t>
            </a:r>
          </a:p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1A2C4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1A2C4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1A2C4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1A2C4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1A2C4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1A2C4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91B23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SIDES </a:t>
            </a:r>
          </a:p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91B23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1A2C4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Mini Corn on the Cob/ Baked Beans/Coleslaw</a:t>
            </a:r>
          </a:p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1A2C4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797B8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</a:t>
            </a:r>
          </a:p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797B8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1A2C4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Chipped Potato/ Jacket Potato </a:t>
            </a:r>
          </a:p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1A2C4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91B23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DESSERT</a:t>
            </a:r>
          </a:p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91B23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algn="ctr">
              <a:lnSpc>
                <a:spcPts val="1400"/>
              </a:lnSpc>
              <a:spcBef>
                <a:spcPct val="0"/>
              </a:spcBef>
            </a:pPr>
            <a:r>
              <a:rPr lang="en-US" sz="1200" b="1" dirty="0">
                <a:solidFill>
                  <a:srgbClr val="1A2C4B"/>
                </a:solidFill>
              </a:rPr>
              <a:t>Melon, Mandarin &amp; Pineapple Pot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302305" y="1923722"/>
            <a:ext cx="1769735" cy="359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  <a:spcBef>
                <a:spcPct val="0"/>
              </a:spcBef>
            </a:pPr>
            <a:r>
              <a:rPr lang="en-US" sz="2400" b="1" dirty="0">
                <a:solidFill>
                  <a:srgbClr val="141944"/>
                </a:solidFill>
              </a:rPr>
              <a:t>MONDAY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397323" y="1892833"/>
            <a:ext cx="1769735" cy="3616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  <a:spcBef>
                <a:spcPct val="0"/>
              </a:spcBef>
            </a:pPr>
            <a:r>
              <a:rPr lang="en-US" sz="2400" b="1" dirty="0">
                <a:solidFill>
                  <a:srgbClr val="141944"/>
                </a:solidFill>
              </a:rPr>
              <a:t>TUESDAY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4525574" y="1892833"/>
            <a:ext cx="1769735" cy="359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  <a:spcBef>
                <a:spcPct val="0"/>
              </a:spcBef>
            </a:pPr>
            <a:r>
              <a:rPr lang="en-US" sz="2400" b="1" dirty="0">
                <a:solidFill>
                  <a:srgbClr val="141944"/>
                </a:solidFill>
              </a:rPr>
              <a:t>WEDNESDAY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6657259" y="1892833"/>
            <a:ext cx="1769735" cy="359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  <a:spcBef>
                <a:spcPct val="0"/>
              </a:spcBef>
            </a:pPr>
            <a:r>
              <a:rPr lang="en-US" sz="2400" b="1" dirty="0">
                <a:solidFill>
                  <a:srgbClr val="141944"/>
                </a:solidFill>
              </a:rPr>
              <a:t>THURSDAY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8749987" y="1892833"/>
            <a:ext cx="1769735" cy="359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  <a:spcBef>
                <a:spcPct val="0"/>
              </a:spcBef>
            </a:pPr>
            <a:r>
              <a:rPr lang="en-US" sz="2400" b="1" dirty="0">
                <a:solidFill>
                  <a:srgbClr val="141944"/>
                </a:solidFill>
              </a:rPr>
              <a:t>FRIDAY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8703993" y="635533"/>
            <a:ext cx="1769735" cy="359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  <a:spcBef>
                <a:spcPct val="0"/>
              </a:spcBef>
            </a:pPr>
            <a:r>
              <a:rPr lang="en-US" sz="2400" b="1" dirty="0">
                <a:solidFill>
                  <a:srgbClr val="141944"/>
                </a:solidFill>
              </a:rPr>
              <a:t>WEEK FOUR 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2419369" y="2423852"/>
            <a:ext cx="1769735" cy="39497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91B23B"/>
                </a:solidFill>
              </a:rPr>
              <a:t>MAIN COURSES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1A2C4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Beef Bolognaise with Garlic Bread</a:t>
            </a:r>
          </a:p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1A2C4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1A2C4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1A2C4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91B23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SIDES </a:t>
            </a:r>
          </a:p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91B23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1A2C4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Baton Carrots/Salad/Oven Baked Potato Wedges</a:t>
            </a:r>
          </a:p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1A2C4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1A2C4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797B8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</a:t>
            </a:r>
          </a:p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797B8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1A2C4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Pasta Shells</a:t>
            </a:r>
          </a:p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1A2C4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1A2C4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91B23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DESSERT</a:t>
            </a:r>
          </a:p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91B23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1A2C4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Jelly &amp;</a:t>
            </a:r>
            <a:r>
              <a:rPr lang="en-US" sz="1200" b="1" dirty="0">
                <a:solidFill>
                  <a:srgbClr val="1A2C4B"/>
                </a:solidFill>
                <a:latin typeface="Calibri"/>
              </a:rPr>
              <a:t>  Fruit</a:t>
            </a:r>
          </a:p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91B23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6648951" y="2423852"/>
            <a:ext cx="1769735" cy="43088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91B23B"/>
                </a:solidFill>
              </a:rPr>
              <a:t>MAIN COURSES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Roast of the Day, Stuffing &amp; Rich Gravy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 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91B23B"/>
                </a:solidFill>
              </a:rPr>
              <a:t>SIDES 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Cauliflower Cheese &amp; Baton Carrots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797B84"/>
                </a:solidFill>
              </a:rPr>
              <a:t>and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797B84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Mashed Potato/Oven Roast Potato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91B23B"/>
                </a:solidFill>
              </a:rPr>
              <a:t>DESSERT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  <a:spcBef>
                <a:spcPct val="0"/>
              </a:spcBef>
            </a:pPr>
            <a:r>
              <a:rPr lang="en-US" sz="1200" b="1" dirty="0">
                <a:solidFill>
                  <a:srgbClr val="1A2C4B"/>
                </a:solidFill>
              </a:rPr>
              <a:t>Ice-Cream, Pears &amp; Chocolate Sauce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8728903" y="2423852"/>
            <a:ext cx="1769735" cy="35907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91B23B"/>
                </a:solidFill>
              </a:rPr>
              <a:t>MAIN COURSES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Oven Baked Chicken Goujons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91B23B"/>
                </a:solidFill>
              </a:rPr>
              <a:t>SIDES 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Garden Peas/</a:t>
            </a: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Baked Beans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797B84"/>
                </a:solidFill>
              </a:rPr>
              <a:t>and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797B84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Chipped &amp; Jacket Potato/Salad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91B23B"/>
                </a:solidFill>
              </a:rPr>
              <a:t>DESSERT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smtClean="0">
                <a:solidFill>
                  <a:srgbClr val="1A2C4B"/>
                </a:solidFill>
              </a:rPr>
              <a:t>Popcorn</a:t>
            </a:r>
            <a:r>
              <a:rPr lang="en-US" sz="1200" b="1" smtClean="0">
                <a:solidFill>
                  <a:srgbClr val="1A2C4B"/>
                </a:solidFill>
              </a:rPr>
              <a:t> </a:t>
            </a:r>
            <a:r>
              <a:rPr lang="en-US" sz="1200" b="1" dirty="0">
                <a:solidFill>
                  <a:srgbClr val="1A2C4B"/>
                </a:solidFill>
              </a:rPr>
              <a:t>Biscuit &amp; Fruit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518063" y="7069637"/>
            <a:ext cx="2076780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000">
                <a:solidFill>
                  <a:srgbClr val="FFFFFF"/>
                </a:solidFill>
                <a:latin typeface="Arimo Bold"/>
              </a:rPr>
              <a:t>MILK, WATER, BREAD AND </a:t>
            </a:r>
          </a:p>
          <a:p>
            <a:pPr algn="ctr">
              <a:lnSpc>
                <a:spcPts val="1400"/>
              </a:lnSpc>
            </a:pPr>
            <a:r>
              <a:rPr lang="en-US" sz="1000">
                <a:solidFill>
                  <a:srgbClr val="FFFFFF"/>
                </a:solidFill>
                <a:latin typeface="Arimo Bold"/>
              </a:rPr>
              <a:t>FRESH FRUIT AVAILABLE DAILY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3438038" y="7073447"/>
            <a:ext cx="1779641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000">
                <a:solidFill>
                  <a:srgbClr val="FFFFFF"/>
                </a:solidFill>
                <a:latin typeface="Arimo Bold"/>
              </a:rPr>
              <a:t>MENU MAY CHANGE DUE </a:t>
            </a:r>
          </a:p>
          <a:p>
            <a:pPr algn="ctr">
              <a:lnSpc>
                <a:spcPts val="1400"/>
              </a:lnSpc>
            </a:pPr>
            <a:r>
              <a:rPr lang="en-US" sz="1000">
                <a:solidFill>
                  <a:srgbClr val="FFFFFF"/>
                </a:solidFill>
                <a:latin typeface="Arimo Bold"/>
              </a:rPr>
              <a:t>TO DELIVERY CHANGES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5657121" y="7073447"/>
            <a:ext cx="4732527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000">
                <a:solidFill>
                  <a:srgbClr val="FFFFFF"/>
                </a:solidFill>
                <a:latin typeface="Arimo Bold"/>
              </a:rPr>
              <a:t>IF YOU REQUIRE ANY ADDITIONAL INFORMATION ON ALLERGENS OR SPECIAL DIETS PLEASE CONTACT YOUR SCHOOL 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2994893" y="7129326"/>
            <a:ext cx="43095" cy="217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FFFFFF"/>
                </a:solidFill>
                <a:latin typeface="Arimo"/>
              </a:rPr>
              <a:t>|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5614026" y="7129326"/>
            <a:ext cx="43095" cy="217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FFFFFF"/>
                </a:solidFill>
                <a:latin typeface="Arimo"/>
              </a:rPr>
              <a:t>|</a:t>
            </a:r>
          </a:p>
        </p:txBody>
      </p:sp>
      <p:sp>
        <p:nvSpPr>
          <p:cNvPr id="30" name="Freeform 30"/>
          <p:cNvSpPr/>
          <p:nvPr/>
        </p:nvSpPr>
        <p:spPr>
          <a:xfrm rot="-222868">
            <a:off x="2464476" y="-188660"/>
            <a:ext cx="819667" cy="897036"/>
          </a:xfrm>
          <a:custGeom>
            <a:avLst/>
            <a:gdLst/>
            <a:ahLst/>
            <a:cxnLst/>
            <a:rect l="l" t="t" r="r" b="b"/>
            <a:pathLst>
              <a:path w="819667" h="897036">
                <a:moveTo>
                  <a:pt x="0" y="0"/>
                </a:moveTo>
                <a:lnTo>
                  <a:pt x="819667" y="0"/>
                </a:lnTo>
                <a:lnTo>
                  <a:pt x="819667" y="897037"/>
                </a:lnTo>
                <a:lnTo>
                  <a:pt x="0" y="89703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grpSp>
        <p:nvGrpSpPr>
          <p:cNvPr id="31" name="Group 31"/>
          <p:cNvGrpSpPr/>
          <p:nvPr/>
        </p:nvGrpSpPr>
        <p:grpSpPr>
          <a:xfrm>
            <a:off x="772222" y="1191841"/>
            <a:ext cx="2312944" cy="465969"/>
            <a:chOff x="0" y="0"/>
            <a:chExt cx="1148127" cy="231304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1148127" cy="231303"/>
            </a:xfrm>
            <a:custGeom>
              <a:avLst/>
              <a:gdLst/>
              <a:ahLst/>
              <a:cxnLst/>
              <a:rect l="l" t="t" r="r" b="b"/>
              <a:pathLst>
                <a:path w="1148127" h="231303">
                  <a:moveTo>
                    <a:pt x="0" y="0"/>
                  </a:moveTo>
                  <a:lnTo>
                    <a:pt x="1148127" y="0"/>
                  </a:lnTo>
                  <a:lnTo>
                    <a:pt x="1148127" y="231303"/>
                  </a:lnTo>
                  <a:lnTo>
                    <a:pt x="0" y="23130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33" name="Group 33"/>
          <p:cNvGrpSpPr/>
          <p:nvPr/>
        </p:nvGrpSpPr>
        <p:grpSpPr>
          <a:xfrm>
            <a:off x="86692" y="-214268"/>
            <a:ext cx="9442763" cy="1985590"/>
            <a:chOff x="0" y="0"/>
            <a:chExt cx="12590350" cy="2647453"/>
          </a:xfrm>
        </p:grpSpPr>
        <p:sp>
          <p:nvSpPr>
            <p:cNvPr id="34" name="Freeform 34"/>
            <p:cNvSpPr/>
            <p:nvPr/>
          </p:nvSpPr>
          <p:spPr>
            <a:xfrm rot="-222868">
              <a:off x="3170379" y="34145"/>
              <a:ext cx="1092889" cy="1196048"/>
            </a:xfrm>
            <a:custGeom>
              <a:avLst/>
              <a:gdLst/>
              <a:ahLst/>
              <a:cxnLst/>
              <a:rect l="l" t="t" r="r" b="b"/>
              <a:pathLst>
                <a:path w="1092889" h="1196048">
                  <a:moveTo>
                    <a:pt x="0" y="0"/>
                  </a:moveTo>
                  <a:lnTo>
                    <a:pt x="1092889" y="0"/>
                  </a:lnTo>
                  <a:lnTo>
                    <a:pt x="1092889" y="1196048"/>
                  </a:lnTo>
                  <a:lnTo>
                    <a:pt x="0" y="11960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xmlns="" r:embed="rId8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35" name="Group 35"/>
            <p:cNvGrpSpPr/>
            <p:nvPr/>
          </p:nvGrpSpPr>
          <p:grpSpPr>
            <a:xfrm>
              <a:off x="914040" y="1874813"/>
              <a:ext cx="3083925" cy="621292"/>
              <a:chOff x="0" y="0"/>
              <a:chExt cx="1148127" cy="231304"/>
            </a:xfrm>
          </p:grpSpPr>
          <p:sp>
            <p:nvSpPr>
              <p:cNvPr id="36" name="Freeform 36"/>
              <p:cNvSpPr/>
              <p:nvPr/>
            </p:nvSpPr>
            <p:spPr>
              <a:xfrm>
                <a:off x="0" y="0"/>
                <a:ext cx="1148127" cy="231303"/>
              </a:xfrm>
              <a:custGeom>
                <a:avLst/>
                <a:gdLst/>
                <a:ahLst/>
                <a:cxnLst/>
                <a:rect l="l" t="t" r="r" b="b"/>
                <a:pathLst>
                  <a:path w="1148127" h="231303">
                    <a:moveTo>
                      <a:pt x="0" y="0"/>
                    </a:moveTo>
                    <a:lnTo>
                      <a:pt x="1148127" y="0"/>
                    </a:lnTo>
                    <a:lnTo>
                      <a:pt x="1148127" y="231303"/>
                    </a:lnTo>
                    <a:lnTo>
                      <a:pt x="0" y="231303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id="37" name="Freeform 37"/>
            <p:cNvSpPr/>
            <p:nvPr/>
          </p:nvSpPr>
          <p:spPr>
            <a:xfrm>
              <a:off x="0" y="285691"/>
              <a:ext cx="2361762" cy="2361762"/>
            </a:xfrm>
            <a:custGeom>
              <a:avLst/>
              <a:gdLst/>
              <a:ahLst/>
              <a:cxnLst/>
              <a:rect l="l" t="t" r="r" b="b"/>
              <a:pathLst>
                <a:path w="2361762" h="2361762">
                  <a:moveTo>
                    <a:pt x="0" y="0"/>
                  </a:moveTo>
                  <a:lnTo>
                    <a:pt x="2361762" y="0"/>
                  </a:lnTo>
                  <a:lnTo>
                    <a:pt x="2361762" y="2361762"/>
                  </a:lnTo>
                  <a:lnTo>
                    <a:pt x="0" y="23617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</p:sp>
        <p:sp>
          <p:nvSpPr>
            <p:cNvPr id="38" name="Freeform 38"/>
            <p:cNvSpPr/>
            <p:nvPr/>
          </p:nvSpPr>
          <p:spPr>
            <a:xfrm>
              <a:off x="1876390" y="377653"/>
              <a:ext cx="10713960" cy="2175537"/>
            </a:xfrm>
            <a:custGeom>
              <a:avLst/>
              <a:gdLst/>
              <a:ahLst/>
              <a:cxnLst/>
              <a:rect l="l" t="t" r="r" b="b"/>
              <a:pathLst>
                <a:path w="10713960" h="2175537">
                  <a:moveTo>
                    <a:pt x="0" y="0"/>
                  </a:moveTo>
                  <a:lnTo>
                    <a:pt x="10713960" y="0"/>
                  </a:lnTo>
                  <a:lnTo>
                    <a:pt x="10713960" y="2175537"/>
                  </a:lnTo>
                  <a:lnTo>
                    <a:pt x="0" y="21755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r="-11963" b="-37847"/>
              </a:stretch>
            </a:blipFill>
          </p:spPr>
        </p:sp>
      </p:grpSp>
      <p:sp>
        <p:nvSpPr>
          <p:cNvPr id="39" name="TextBox 39"/>
          <p:cNvSpPr txBox="1"/>
          <p:nvPr/>
        </p:nvSpPr>
        <p:spPr>
          <a:xfrm>
            <a:off x="8750844" y="1012454"/>
            <a:ext cx="1769735" cy="71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41944"/>
                </a:solidFill>
              </a:rPr>
              <a:t>WEEK COMMENCING:</a:t>
            </a: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41944"/>
                </a:solidFill>
              </a:rPr>
              <a:t>SEP 04, OCT 2, OCT 30,  NOV 27, JAN 01, JAN 29</a:t>
            </a:r>
          </a:p>
          <a:p>
            <a:pPr algn="ctr">
              <a:lnSpc>
                <a:spcPts val="1400"/>
              </a:lnSpc>
              <a:spcBef>
                <a:spcPct val="0"/>
              </a:spcBef>
            </a:pPr>
            <a:r>
              <a:rPr lang="en-US" sz="1200" b="1" dirty="0">
                <a:solidFill>
                  <a:srgbClr val="141944"/>
                </a:solidFill>
              </a:rPr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708</Words>
  <Application>Microsoft Office PowerPoint</Application>
  <PresentationFormat>Custom</PresentationFormat>
  <Paragraphs>475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Arimo</vt:lpstr>
      <vt:lpstr>Arial</vt:lpstr>
      <vt:lpstr>Calibri</vt:lpstr>
      <vt:lpstr>Arimo Bold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Primary School Menu Final</dc:title>
  <dc:creator>Adele Elder</dc:creator>
  <cp:lastModifiedBy>mercyprimary</cp:lastModifiedBy>
  <cp:revision>9</cp:revision>
  <dcterms:created xsi:type="dcterms:W3CDTF">2006-08-16T00:00:00Z</dcterms:created>
  <dcterms:modified xsi:type="dcterms:W3CDTF">2023-08-25T08:11:21Z</dcterms:modified>
  <dc:identifier>DAFOGgz17Jw</dc:identifier>
</cp:coreProperties>
</file>